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94" r:id="rId2"/>
  </p:sldMasterIdLst>
  <p:notesMasterIdLst>
    <p:notesMasterId r:id="rId51"/>
  </p:notesMasterIdLst>
  <p:handoutMasterIdLst>
    <p:handoutMasterId r:id="rId52"/>
  </p:handoutMasterIdLst>
  <p:sldIdLst>
    <p:sldId id="256" r:id="rId3"/>
    <p:sldId id="257" r:id="rId4"/>
    <p:sldId id="314" r:id="rId5"/>
    <p:sldId id="315" r:id="rId6"/>
    <p:sldId id="325" r:id="rId7"/>
    <p:sldId id="329" r:id="rId8"/>
    <p:sldId id="326" r:id="rId9"/>
    <p:sldId id="330" r:id="rId10"/>
    <p:sldId id="327" r:id="rId11"/>
    <p:sldId id="332" r:id="rId12"/>
    <p:sldId id="333" r:id="rId13"/>
    <p:sldId id="331" r:id="rId14"/>
    <p:sldId id="334" r:id="rId15"/>
    <p:sldId id="328" r:id="rId16"/>
    <p:sldId id="335" r:id="rId17"/>
    <p:sldId id="336" r:id="rId18"/>
    <p:sldId id="339" r:id="rId19"/>
    <p:sldId id="337" r:id="rId20"/>
    <p:sldId id="340" r:id="rId21"/>
    <p:sldId id="338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6" r:id="rId33"/>
    <p:sldId id="351" r:id="rId34"/>
    <p:sldId id="354" r:id="rId35"/>
    <p:sldId id="352" r:id="rId36"/>
    <p:sldId id="353" r:id="rId37"/>
    <p:sldId id="355" r:id="rId38"/>
    <p:sldId id="324" r:id="rId39"/>
    <p:sldId id="323" r:id="rId40"/>
    <p:sldId id="322" r:id="rId41"/>
    <p:sldId id="321" r:id="rId42"/>
    <p:sldId id="320" r:id="rId43"/>
    <p:sldId id="319" r:id="rId44"/>
    <p:sldId id="318" r:id="rId45"/>
    <p:sldId id="317" r:id="rId46"/>
    <p:sldId id="316" r:id="rId47"/>
    <p:sldId id="306" r:id="rId48"/>
    <p:sldId id="278" r:id="rId49"/>
    <p:sldId id="311" r:id="rId5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1"/>
    <a:srgbClr val="009B0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799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0EFE5E-7E69-6241-B3F1-728C63DE70C3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8C309D-4888-F641-9EEF-111A8A8E0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25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AD5704B-5079-FE40-BCFF-6954D80A586D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7A8D096-48F8-DB4C-9C3A-DD49AA110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206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F3141F-C1DE-6E44-AFF8-134EA38A1EFA}" type="slidenum">
              <a:rPr lang="en-US" sz="1300"/>
              <a:pPr/>
              <a:t>1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732038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2F05FC-B571-2743-AB3B-7AE763633161}" type="slidenum">
              <a:rPr lang="en-US" sz="1300"/>
              <a:pPr/>
              <a:t>2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4143199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A8D096-48F8-DB4C-9C3A-DD49AA1103B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04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05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105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3CEE4F-CC7D-8B4F-B673-83DD74CAC457}" type="slidenum">
              <a:rPr lang="en-US" sz="1300"/>
              <a:pPr/>
              <a:t>46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590599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126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C773BD-6D57-984B-BFFC-B705A4E0BEFC}" type="slidenum">
              <a:rPr lang="en-US" sz="1300"/>
              <a:pPr/>
              <a:t>47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386781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4623A-2DFF-744C-9791-C00553B191E4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95A8-A4DD-B74E-B484-63EF8EB31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5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CBC46-EE0A-1E44-BFF4-FDB8C38AC4F3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BD147-930C-B64B-82FA-92CD4CCB7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8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1602-A434-434D-AE26-B04427F223F2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93872-B155-734B-936B-A492A44BB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3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B00-64D1-FC45-990F-C5E6C0C4E0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B1-3EAC-D34B-AF56-32A002189C8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4512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B00-64D1-FC45-990F-C5E6C0C4E0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B1-3EAC-D34B-AF56-32A002189C8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7045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B00-64D1-FC45-990F-C5E6C0C4E0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B1-3EAC-D34B-AF56-32A002189C8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5220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B00-64D1-FC45-990F-C5E6C0C4E0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B1-3EAC-D34B-AF56-32A002189C8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3545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B00-64D1-FC45-990F-C5E6C0C4E0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B1-3EAC-D34B-AF56-32A002189C8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1157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B00-64D1-FC45-990F-C5E6C0C4E0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B1-3EAC-D34B-AF56-32A002189C8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01840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B00-64D1-FC45-990F-C5E6C0C4E0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B1-3EAC-D34B-AF56-32A002189C8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8936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B00-64D1-FC45-990F-C5E6C0C4E0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B1-3EAC-D34B-AF56-32A002189C8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674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7F759-2E3D-EA4B-AAE8-2AA533673F9E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D0329-4458-6543-B05C-464EDF305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42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B00-64D1-FC45-990F-C5E6C0C4E0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B1-3EAC-D34B-AF56-32A002189C8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10875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B00-64D1-FC45-990F-C5E6C0C4E0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B1-3EAC-D34B-AF56-32A002189C8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2534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DB00-64D1-FC45-990F-C5E6C0C4E0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B1-3EAC-D34B-AF56-32A002189C8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082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F21D6-3882-2043-810B-9DE0326E4DE4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09E38-A42A-D54A-8A6D-4A029C762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6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020C0-DE82-5148-9420-1158048CAF9F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AACE3-7733-F843-8856-44C25BA60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8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AB6CF-F94B-1D4E-A275-6DB21EC1D678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8B3C6-3173-BC46-A2BE-8D6D7A33A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8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D76A9-5EF4-8740-BAA4-19FCC8FA843A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38DEC-B062-E941-9975-8F5EE51D7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82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F80A2-2227-C443-B1CB-2941E04A4488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4F04-87AD-5347-B871-55BFB80A3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7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E9655-1F1A-A747-A95D-9962D9746FA3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78501-D585-3441-92DD-BAA93EBC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5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AFAE7-DA2C-DA4A-8DEB-02CEEBBFCF75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75960-1A90-2947-A180-EC6490347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4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B3F9A72-7516-2045-9729-E2030B7B3F51}" type="datetimeFigureOut">
              <a:rPr lang="en-US"/>
              <a:pPr>
                <a:defRPr/>
              </a:pPr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4E6B1C8D-7BB7-DD43-AA41-5940E9A34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10F3DB00-64D1-FC45-990F-C5E6C0C4E073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4/5/2015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24DDAEB1-3EAC-D34B-AF56-32A002189C8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5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2.xml"/><Relationship Id="rId12" Type="http://schemas.openxmlformats.org/officeDocument/2006/relationships/slide" Target="slide23.xml"/><Relationship Id="rId17" Type="http://schemas.openxmlformats.org/officeDocument/2006/relationships/slide" Target="slide34.xml"/><Relationship Id="rId2" Type="http://schemas.openxmlformats.org/officeDocument/2006/relationships/notesSlide" Target="../notesSlides/notesSlide2.xml"/><Relationship Id="rId16" Type="http://schemas.openxmlformats.org/officeDocument/2006/relationships/slide" Target="slide32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4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6.xml"/><Relationship Id="rId3" Type="http://schemas.openxmlformats.org/officeDocument/2006/relationships/slide" Target="slide3.xml"/><Relationship Id="rId21" Type="http://schemas.openxmlformats.org/officeDocument/2006/relationships/slide" Target="slide43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4.xml"/><Relationship Id="rId2" Type="http://schemas.openxmlformats.org/officeDocument/2006/relationships/notesSlide" Target="../notesSlides/notesSlide4.xml"/><Relationship Id="rId16" Type="http://schemas.openxmlformats.org/officeDocument/2006/relationships/slide" Target="slide31.xml"/><Relationship Id="rId20" Type="http://schemas.openxmlformats.org/officeDocument/2006/relationships/slide" Target="slide4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10" Type="http://schemas.openxmlformats.org/officeDocument/2006/relationships/slide" Target="slide18.xml"/><Relationship Id="rId19" Type="http://schemas.openxmlformats.org/officeDocument/2006/relationships/slide" Target="slide39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i="1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Beekeeper’s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Vocabulary</a:t>
            </a:r>
            <a:b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</a:b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Section One</a:t>
            </a:r>
            <a:endParaRPr lang="en-US" i="1" dirty="0">
              <a:solidFill>
                <a:schemeClr val="bg1"/>
              </a:solidFill>
              <a:latin typeface="Century Gothic" charset="0"/>
              <a:ea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29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ea typeface="ＭＳ Ｐゴシック" charset="0"/>
              </a:rPr>
              <a:t>The </a:t>
            </a:r>
            <a:r>
              <a:rPr lang="en-US" dirty="0" smtClean="0">
                <a:ea typeface="ＭＳ Ｐゴシック" charset="0"/>
              </a:rPr>
              <a:t>1913 </a:t>
            </a:r>
            <a:r>
              <a:rPr lang="en-US" dirty="0">
                <a:ea typeface="ＭＳ Ｐゴシック" charset="0"/>
              </a:rPr>
              <a:t>Definitions</a:t>
            </a:r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59300"/>
            <a:ext cx="2286000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58748" y="1051725"/>
            <a:ext cx="3758165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86739" y="274320"/>
            <a:ext cx="406699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apprehension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7200" y="1942439"/>
            <a:ext cx="8229600" cy="445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The act of seizing or taking hold of; seizure; as, the hand is an organ of apprehension.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The act of seizing or taking by legal process; arrest; as, the felon, after his apprehension, escaped.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The act of grasping with the intellect; the contemplation of things, without affirming, denying, or passing any judgment; intellection; perception.</a:t>
            </a:r>
            <a:endParaRPr lang="en-US" sz="28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87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82034" y="1066800"/>
            <a:ext cx="4553855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more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86739" y="274320"/>
            <a:ext cx="406699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apprehension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2057400"/>
            <a:ext cx="8458200" cy="3856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Opinion; conception; sentiment; idea. &amp; hand; In this sense, the word often denotes a belief, founded on sufficient evidence to give preponderation to the mind, but insufficient to induce certainty; as, in our apprehension, the facts prove the issue.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Anticipation, mostly of things unfavorable; distrust or fear at the prospect of future evil.</a:t>
            </a:r>
          </a:p>
        </p:txBody>
      </p:sp>
    </p:spTree>
    <p:extLst>
      <p:ext uri="{BB962C8B-B14F-4D97-AF65-F5344CB8AC3E}">
        <p14:creationId xmlns:p14="http://schemas.microsoft.com/office/powerpoint/2010/main" val="41729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6465" y="1051725"/>
            <a:ext cx="3962736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5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43492" y="274320"/>
            <a:ext cx="181024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bleak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3400" y="2057400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200" dirty="0" smtClean="0">
                <a:solidFill>
                  <a:schemeClr val="bg1"/>
                </a:solidFill>
                <a:latin typeface="Century Gothic" charset="0"/>
              </a:rPr>
              <a:t>There it sat, month in and month out, for some years, until one </a:t>
            </a:r>
            <a:r>
              <a:rPr lang="en-US" sz="3200" b="1" dirty="0" smtClean="0">
                <a:solidFill>
                  <a:srgbClr val="008001"/>
                </a:solidFill>
                <a:latin typeface="Century Gothic" charset="0"/>
              </a:rPr>
              <a:t>bleak</a:t>
            </a:r>
            <a:r>
              <a:rPr lang="en-US" sz="3200" dirty="0" smtClean="0">
                <a:solidFill>
                  <a:schemeClr val="bg1"/>
                </a:solidFill>
                <a:latin typeface="Century Gothic" charset="0"/>
              </a:rPr>
              <a:t> day after a too-long series of </a:t>
            </a:r>
            <a:r>
              <a:rPr lang="en-US" sz="3200" b="1" dirty="0" smtClean="0">
                <a:solidFill>
                  <a:srgbClr val="008001"/>
                </a:solidFill>
                <a:latin typeface="Century Gothic" charset="0"/>
              </a:rPr>
              <a:t>bleak</a:t>
            </a:r>
            <a:r>
              <a:rPr lang="en-US" sz="3200" dirty="0" smtClean="0">
                <a:solidFill>
                  <a:schemeClr val="bg1"/>
                </a:solidFill>
                <a:latin typeface="Century Gothic" charset="0"/>
              </a:rPr>
              <a:t> days when nothing would grow under my pen and money pressures loomed, I remembered with a stir of envy the easy assurance of the voice from the manuscripts in the back of my closet.</a:t>
            </a:r>
            <a:endParaRPr lang="en-US" sz="32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7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58748" y="1051725"/>
            <a:ext cx="3758165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5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43492" y="274320"/>
            <a:ext cx="181024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bleak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1905000"/>
            <a:ext cx="8229600" cy="4739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Without color; pale; pallid. [Obs.]</a:t>
            </a:r>
          </a:p>
          <a:p>
            <a:pPr lvl="2"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When she came out she looked as pale and as bleak as one that were laid out dead. </a:t>
            </a:r>
            <a:r>
              <a:rPr lang="en-US" i="1" dirty="0" smtClean="0">
                <a:solidFill>
                  <a:schemeClr val="bg1"/>
                </a:solidFill>
                <a:latin typeface="Century Gothic" charset="0"/>
              </a:rPr>
              <a:t>Foxe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Desolate and exposed; swept by cold winds.</a:t>
            </a:r>
          </a:p>
          <a:p>
            <a:pPr lvl="2"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Wastes too bleak to rear The common growth of earth, the </a:t>
            </a:r>
            <a:r>
              <a:rPr lang="en-US" dirty="0" err="1" smtClean="0">
                <a:solidFill>
                  <a:schemeClr val="bg1"/>
                </a:solidFill>
                <a:latin typeface="Century Gothic" charset="0"/>
              </a:rPr>
              <a:t>foodful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 ear. </a:t>
            </a:r>
            <a:r>
              <a:rPr lang="en-US" i="1" dirty="0" smtClean="0">
                <a:solidFill>
                  <a:schemeClr val="bg1"/>
                </a:solidFill>
                <a:latin typeface="Century Gothic" charset="0"/>
              </a:rPr>
              <a:t>Wordsworth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lvl="2" eaLnBrk="1" hangingPunct="1">
              <a:spcBef>
                <a:spcPct val="2000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At daybreak, on the bleak sea beach. </a:t>
            </a:r>
            <a:r>
              <a:rPr lang="en-US" i="1" dirty="0" smtClean="0">
                <a:solidFill>
                  <a:schemeClr val="bg1"/>
                </a:solidFill>
                <a:latin typeface="Century Gothic" charset="0"/>
              </a:rPr>
              <a:t>Longfellow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Cold and cutting; cheerless; as, a bleak blast.</a:t>
            </a:r>
            <a:endParaRPr lang="en-US" sz="28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6464" y="1051725"/>
            <a:ext cx="3962736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65772" y="274320"/>
            <a:ext cx="208796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casual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04800" y="23622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4000" dirty="0" smtClean="0">
                <a:solidFill>
                  <a:schemeClr val="bg1"/>
                </a:solidFill>
                <a:latin typeface="Century Gothic" charset="0"/>
              </a:rPr>
              <a:t>My anger had abated somewhat while watching the bees, but at this </a:t>
            </a:r>
            <a:r>
              <a:rPr lang="en-US" sz="4000" b="1" dirty="0" smtClean="0">
                <a:solidFill>
                  <a:srgbClr val="008001"/>
                </a:solidFill>
                <a:latin typeface="Century Gothic" charset="0"/>
              </a:rPr>
              <a:t>casual</a:t>
            </a:r>
            <a:r>
              <a:rPr lang="en-US" sz="4000" dirty="0" smtClean="0">
                <a:solidFill>
                  <a:schemeClr val="bg1"/>
                </a:solidFill>
                <a:latin typeface="Century Gothic" charset="0"/>
              </a:rPr>
              <a:t> insult it erupted.</a:t>
            </a:r>
            <a:endParaRPr lang="en-US" sz="40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40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58750" y="1051725"/>
            <a:ext cx="3758165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65772" y="274320"/>
            <a:ext cx="208796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casual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2133600"/>
            <a:ext cx="8686800" cy="374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Happening or coming to pass without design, and without being foreseen or expected; accidental; fortuitous; coming by chance.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Coming without regularity; occasional; incidental; as, casual expenses.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Syn. -- Accidental; fortuitous; incidental; occasional; contingent; unforeseen. </a:t>
            </a:r>
            <a:endParaRPr lang="en-US" sz="28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4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6464" y="1051725"/>
            <a:ext cx="3962736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93101" y="274320"/>
            <a:ext cx="386063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considerable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22098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4200" dirty="0" smtClean="0">
                <a:solidFill>
                  <a:schemeClr val="bg1"/>
                </a:solidFill>
                <a:latin typeface="Century Gothic" charset="0"/>
              </a:rPr>
              <a:t>I freely used my loan privileges with Mrs. Hudson and had run up a </a:t>
            </a:r>
            <a:r>
              <a:rPr lang="en-US" sz="4200" b="1" dirty="0" smtClean="0">
                <a:solidFill>
                  <a:srgbClr val="008000"/>
                </a:solidFill>
                <a:latin typeface="Century Gothic" charset="0"/>
              </a:rPr>
              <a:t>considerable</a:t>
            </a:r>
            <a:r>
              <a:rPr lang="en-US" sz="4200" dirty="0" smtClean="0">
                <a:solidFill>
                  <a:schemeClr val="bg1"/>
                </a:solidFill>
                <a:latin typeface="Century Gothic" charset="0"/>
              </a:rPr>
              <a:t> debt by the time I came into my majority. </a:t>
            </a:r>
            <a:endParaRPr lang="en-US" sz="42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61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3359" y="1051725"/>
            <a:ext cx="366894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93101" y="274320"/>
            <a:ext cx="386063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considerable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2209800"/>
            <a:ext cx="8229600" cy="2880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Worthy of consideration, borne in mind, or attended to.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Of some distinction; noteworthy; influential; respectable; -- said of persons.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Of importance or value.</a:t>
            </a:r>
          </a:p>
        </p:txBody>
      </p:sp>
    </p:spTree>
    <p:extLst>
      <p:ext uri="{BB962C8B-B14F-4D97-AF65-F5344CB8AC3E}">
        <p14:creationId xmlns:p14="http://schemas.microsoft.com/office/powerpoint/2010/main" val="242060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01077" y="1051725"/>
            <a:ext cx="3873514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8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69682" y="274320"/>
            <a:ext cx="388405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contemplate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2514600"/>
            <a:ext cx="8382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“I am watching bees,” he said flatly, and turned back to his </a:t>
            </a:r>
            <a:r>
              <a:rPr lang="en-US" sz="4400" b="1" dirty="0" smtClean="0">
                <a:solidFill>
                  <a:srgbClr val="008001"/>
                </a:solidFill>
                <a:latin typeface="Century Gothic" charset="0"/>
              </a:rPr>
              <a:t>contemplation</a:t>
            </a:r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 of the hillside.</a:t>
            </a:r>
            <a:endParaRPr lang="en-US" sz="44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63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58748" y="1051725"/>
            <a:ext cx="3758165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8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69682" y="274320"/>
            <a:ext cx="388405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contemplate</a:t>
            </a: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1905000"/>
            <a:ext cx="8229600" cy="3502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24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To look at on all sides or in all its bearings; to view or consider with continued attention; to regard with deliberate care; to meditate on; to study.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24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To consider or have in view, as contingent or probable; to look forward to; to purpose; to intend.</a:t>
            </a:r>
            <a:endParaRPr lang="en-US" dirty="0" smtClean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0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bg1"/>
                </a:solidFill>
                <a:latin typeface="Century Gothic" charset="0"/>
              </a:rPr>
              <a:t>The List</a:t>
            </a:r>
          </a:p>
        </p:txBody>
      </p:sp>
      <p:sp>
        <p:nvSpPr>
          <p:cNvPr id="17410" name="Content Placeholder 6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410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3" action="ppaction://hlinksldjump"/>
              </a:rPr>
              <a:t>1.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affection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4" action="ppaction://hlinksldjump"/>
              </a:rPr>
              <a:t>2.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alienate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5" action="ppaction://hlinksldjump"/>
              </a:rPr>
              <a:t>3.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apparently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6" action="ppaction://hlinksldjump"/>
              </a:rPr>
              <a:t>4.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apprehension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7" action="ppaction://hlinksldjump"/>
              </a:rPr>
              <a:t>5.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bleak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8" action="ppaction://hlinksldjump"/>
              </a:rPr>
              <a:t>6.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casual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9" action="ppaction://hlinksldjump"/>
              </a:rPr>
              <a:t>7.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considerable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0" action="ppaction://hlinksldjump"/>
              </a:rPr>
              <a:t>8.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contemplate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1" action="ppaction://hlinksldjump"/>
              </a:rPr>
              <a:t>9.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eccentric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2" action="ppaction://hlinksldjump"/>
              </a:rPr>
              <a:t>10.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entrance</a:t>
            </a:r>
            <a:endParaRPr lang="en-US" dirty="0">
              <a:latin typeface="Century Gothic" charset="0"/>
              <a:ea typeface="ＭＳ Ｐゴシック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410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3" action="ppaction://hlinksldjump"/>
              </a:rPr>
              <a:t>11.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incidentally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4" action="ppaction://hlinksldjump"/>
              </a:rPr>
              <a:t>12.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intrude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5" action="ppaction://hlinksldjump"/>
              </a:rPr>
              <a:t>13.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obscure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6" action="ppaction://hlinksldjump"/>
              </a:rPr>
              <a:t>14.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precisely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7" action="ppaction://hlinksldjump"/>
              </a:rPr>
              <a:t>15.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propose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8" action="ppaction://hlinksldjump"/>
              </a:rPr>
              <a:t>16.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rational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9" action="ppaction://hlinksldjump"/>
              </a:rPr>
              <a:t>17.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reassurance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0" action="ppaction://hlinksldjump"/>
              </a:rPr>
              <a:t>18.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recitation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1" action="ppaction://hlinksldjump"/>
              </a:rPr>
              <a:t>19.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sardonic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2" action="ppaction://hlinksldjump"/>
              </a:rPr>
              <a:t>20.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trace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6465" y="1051725"/>
            <a:ext cx="3962736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30131" y="274320"/>
            <a:ext cx="292360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eccentric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09600" y="1905000"/>
            <a:ext cx="8229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400" dirty="0" smtClean="0">
                <a:solidFill>
                  <a:schemeClr val="bg1"/>
                </a:solidFill>
                <a:latin typeface="Century Gothic" charset="0"/>
              </a:rPr>
              <a:t>…a gaunt, greying man in his fifties wearing a cloth cap, ancient tweed greatcoat, and decent shoes, with a threadbare army rucksack on the ground beside him. A tramp perhaps, who had left the rest of his possessions stashed beneath a bush. Or an </a:t>
            </a:r>
            <a:r>
              <a:rPr lang="en-US" sz="3400" b="1" dirty="0" smtClean="0">
                <a:solidFill>
                  <a:srgbClr val="008001"/>
                </a:solidFill>
                <a:latin typeface="Century Gothic" charset="0"/>
              </a:rPr>
              <a:t>Eccentric</a:t>
            </a:r>
            <a:r>
              <a:rPr lang="en-US" sz="3400" dirty="0" smtClean="0">
                <a:solidFill>
                  <a:schemeClr val="bg1"/>
                </a:solidFill>
                <a:latin typeface="Century Gothic" charset="0"/>
              </a:rPr>
              <a:t>. Certainly no shepherd.</a:t>
            </a:r>
            <a:endParaRPr lang="en-US" sz="34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95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58750" y="1051725"/>
            <a:ext cx="3758165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30131" y="274320"/>
            <a:ext cx="292360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eccentric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04800" y="1676400"/>
            <a:ext cx="8229600" cy="4881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Deviating or departing from the center, or from the line of a circle; as, an eccentric or elliptical orbit; pertaining to deviation from the center or from true circular motion.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Not having the same center; -- said of circles, ellipses, spheres, etc., which, though coinciding, either in whole or in part, as to area or volume, have not the same center; -- opposed to concentric.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Not coincident as to motive or end.</a:t>
            </a:r>
          </a:p>
        </p:txBody>
      </p:sp>
    </p:spTree>
    <p:extLst>
      <p:ext uri="{BB962C8B-B14F-4D97-AF65-F5344CB8AC3E}">
        <p14:creationId xmlns:p14="http://schemas.microsoft.com/office/powerpoint/2010/main" val="241845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84635" y="1066800"/>
            <a:ext cx="4553855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more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30131" y="274320"/>
            <a:ext cx="292360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eccentric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981200"/>
            <a:ext cx="8229600" cy="3671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Deviating from stated methods, usual practice, or established forms or laws; deviating from an appointed sphere or way; departing from the usual course; irregular; anomalous; odd; as, eccentric conduct. “This brave and eccentric young man.” </a:t>
            </a:r>
            <a:r>
              <a:rPr lang="en-US" sz="2800" i="1" dirty="0" smtClean="0">
                <a:solidFill>
                  <a:schemeClr val="bg1"/>
                </a:solidFill>
                <a:latin typeface="Century Gothic" charset="0"/>
              </a:rPr>
              <a:t>Macaulay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He shines eccentric, like a comet's blaze. </a:t>
            </a:r>
            <a:r>
              <a:rPr lang="en-US" i="1" dirty="0" smtClean="0">
                <a:solidFill>
                  <a:schemeClr val="bg1"/>
                </a:solidFill>
                <a:latin typeface="Century Gothic" charset="0"/>
              </a:rPr>
              <a:t>Savage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.</a:t>
            </a:r>
            <a:endParaRPr lang="en-US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1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78286" y="1051725"/>
            <a:ext cx="4119091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10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3644" y="274320"/>
            <a:ext cx="2810094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entrance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04800" y="2133600"/>
            <a:ext cx="853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4000" dirty="0" smtClean="0">
                <a:solidFill>
                  <a:schemeClr val="bg1"/>
                </a:solidFill>
                <a:latin typeface="Century Gothic" charset="0"/>
              </a:rPr>
              <a:t>Instead of answering, he reached past me and slid back one of the side panels, and revealed there a perfect, thin, glass-fronted beehive. I squatted before it, </a:t>
            </a:r>
            <a:r>
              <a:rPr lang="en-US" sz="4000" b="1" dirty="0" smtClean="0">
                <a:solidFill>
                  <a:srgbClr val="008001"/>
                </a:solidFill>
                <a:latin typeface="Century Gothic" charset="0"/>
              </a:rPr>
              <a:t>entranced</a:t>
            </a:r>
            <a:r>
              <a:rPr lang="en-US" sz="4000" dirty="0" smtClean="0">
                <a:solidFill>
                  <a:schemeClr val="bg1"/>
                </a:solidFill>
                <a:latin typeface="Century Gothic" charset="0"/>
              </a:rPr>
              <a:t>.</a:t>
            </a:r>
            <a:endParaRPr lang="en-US" sz="40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52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0571" y="1051725"/>
            <a:ext cx="3914520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10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3644" y="274320"/>
            <a:ext cx="2810094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entrance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2133600"/>
            <a:ext cx="8229600" cy="4044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24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To put into a trance; to make insensible to present objects.</a:t>
            </a:r>
          </a:p>
          <a:p>
            <a:pPr lvl="2" eaLnBrk="1" hangingPunct="1">
              <a:spcBef>
                <a:spcPct val="20000"/>
              </a:spcBef>
              <a:spcAft>
                <a:spcPts val="2400"/>
              </a:spcAft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Him, still entranced and in a litter laid, They bore from field and to the bed conveyed. </a:t>
            </a:r>
            <a:r>
              <a:rPr lang="en-US" i="1" dirty="0" smtClean="0">
                <a:solidFill>
                  <a:schemeClr val="bg1"/>
                </a:solidFill>
                <a:latin typeface="Century Gothic" charset="0"/>
              </a:rPr>
              <a:t>Dryden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24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To put into an ecstasy; to ravish with delight or wonder; to enrapture; to charm.</a:t>
            </a:r>
          </a:p>
          <a:p>
            <a:pPr lvl="2" eaLnBrk="1" hangingPunct="1">
              <a:spcBef>
                <a:spcPct val="20000"/>
              </a:spcBef>
              <a:spcAft>
                <a:spcPts val="2400"/>
              </a:spcAft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And I so ravished with her heavenly note, I stood entranced, and had no room for thought. </a:t>
            </a:r>
            <a:r>
              <a:rPr lang="en-US" i="1" dirty="0" smtClean="0">
                <a:solidFill>
                  <a:schemeClr val="bg1"/>
                </a:solidFill>
                <a:latin typeface="Century Gothic" charset="0"/>
              </a:rPr>
              <a:t>Dryden</a:t>
            </a: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.</a:t>
            </a:r>
            <a:endParaRPr lang="en-US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19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78286" y="1051725"/>
            <a:ext cx="4119091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11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39162" y="274320"/>
            <a:ext cx="341457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incidentally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7200" y="2133600"/>
            <a:ext cx="8229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4000" b="1" dirty="0" smtClean="0">
                <a:solidFill>
                  <a:srgbClr val="008001"/>
                </a:solidFill>
                <a:latin typeface="Century Gothic" charset="0"/>
              </a:rPr>
              <a:t>Incidentally</a:t>
            </a:r>
            <a:r>
              <a:rPr lang="en-US" sz="4000" dirty="0" smtClean="0">
                <a:solidFill>
                  <a:schemeClr val="bg1"/>
                </a:solidFill>
                <a:latin typeface="Century Gothic" charset="0"/>
              </a:rPr>
              <a:t>, I hope you do not make a habit of guessing. Guessing is a weakness brought on by indolence and should never be confused with intuition.</a:t>
            </a:r>
            <a:endParaRPr lang="en-US" sz="40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5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2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11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639162" y="274320"/>
            <a:ext cx="341457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incidentally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2209800"/>
            <a:ext cx="8229600" cy="262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Casually; without intention; accidentally. </a:t>
            </a:r>
          </a:p>
          <a:p>
            <a:pPr lvl="1"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–"/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I was incidentally present when the conversation took place.</a:t>
            </a:r>
          </a:p>
          <a:p>
            <a:pPr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Beside the main design; occasionally.</a:t>
            </a:r>
          </a:p>
          <a:p>
            <a:pPr lvl="1"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–"/>
            </a:pPr>
            <a:r>
              <a:rPr lang="en-US" dirty="0" smtClean="0">
                <a:solidFill>
                  <a:schemeClr val="bg1"/>
                </a:solidFill>
                <a:latin typeface="Century Gothic" charset="0"/>
              </a:rPr>
              <a:t>I treat either purposely or incidentally of colors.</a:t>
            </a:r>
            <a:endParaRPr lang="en-US" sz="20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38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3843" y="1051725"/>
            <a:ext cx="410797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12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62453" y="274320"/>
            <a:ext cx="2191285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intrude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7200" y="2286000"/>
            <a:ext cx="838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4000" dirty="0" smtClean="0">
                <a:solidFill>
                  <a:schemeClr val="bg1"/>
                </a:solidFill>
                <a:latin typeface="Century Gothic" charset="0"/>
              </a:rPr>
              <a:t>“However, as I said, I don’t mean to </a:t>
            </a:r>
            <a:r>
              <a:rPr lang="en-US" sz="4000" b="1" dirty="0" smtClean="0">
                <a:solidFill>
                  <a:srgbClr val="008001"/>
                </a:solidFill>
                <a:latin typeface="Century Gothic" charset="0"/>
              </a:rPr>
              <a:t>intrude</a:t>
            </a:r>
            <a:r>
              <a:rPr lang="en-US" sz="4000" dirty="0" smtClean="0">
                <a:solidFill>
                  <a:schemeClr val="bg1"/>
                </a:solidFill>
                <a:latin typeface="Century Gothic" charset="0"/>
              </a:rPr>
              <a:t> on your privacy. It was necessary to have the past, as it contributes to the present.”</a:t>
            </a:r>
            <a:endParaRPr lang="en-US" sz="40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89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2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12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62453" y="274320"/>
            <a:ext cx="2191285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intrude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1981200"/>
            <a:ext cx="8229600" cy="4404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Century Gothic" charset="0"/>
              </a:rPr>
              <a:t>To thrust one's self in; to come or go in without invitation, permission, or welcome; to encroach; to trespass; as, to intrude on families at unseasonable hours; to intrude on the lands of another.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Century Gothic" charset="0"/>
              </a:rPr>
              <a:t>To thrust or force (something) in or upon; especially, to force (one's self) in without leave or welcome; as, to intrude one's presence into a conference; to intrude one's opinions upon another.</a:t>
            </a:r>
            <a:endParaRPr lang="en-US" sz="26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0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61038" y="274320"/>
            <a:ext cx="2492700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obscure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09600" y="1981200"/>
            <a:ext cx="8229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4000" dirty="0" smtClean="0">
                <a:solidFill>
                  <a:schemeClr val="bg1"/>
                </a:solidFill>
                <a:latin typeface="Century Gothic" charset="0"/>
              </a:rPr>
              <a:t>And now, men and women are writing actual novels about Holmes, plucking him up and setting him down in bizarre situations, putting impossible words into his mouth, and </a:t>
            </a:r>
            <a:r>
              <a:rPr lang="en-US" sz="4000" b="1" dirty="0" smtClean="0">
                <a:solidFill>
                  <a:srgbClr val="008001"/>
                </a:solidFill>
                <a:latin typeface="Century Gothic" charset="0"/>
              </a:rPr>
              <a:t>obscuring</a:t>
            </a:r>
            <a:r>
              <a:rPr lang="en-US" sz="4000" dirty="0" smtClean="0">
                <a:solidFill>
                  <a:schemeClr val="bg1"/>
                </a:solidFill>
                <a:latin typeface="Century Gothic" charset="0"/>
              </a:rPr>
              <a:t> the legend still further.</a:t>
            </a:r>
            <a:endParaRPr lang="en-US" sz="40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91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7735" y="1051725"/>
            <a:ext cx="390019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st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85798" y="274320"/>
            <a:ext cx="2767940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affection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03701" y="2153379"/>
            <a:ext cx="807711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4000" dirty="0" smtClean="0">
                <a:solidFill>
                  <a:schemeClr val="bg1"/>
                </a:solidFill>
                <a:latin typeface="Century Gothic" charset="0"/>
              </a:rPr>
              <a:t>…it occurred to me that he might have found this yapping dog an appealing companion. It could even be the beginnings of </a:t>
            </a:r>
            <a:r>
              <a:rPr lang="en-US" sz="4000" b="1" dirty="0" smtClean="0">
                <a:solidFill>
                  <a:srgbClr val="008001"/>
                </a:solidFill>
                <a:latin typeface="Century Gothic" charset="0"/>
              </a:rPr>
              <a:t>affection</a:t>
            </a:r>
            <a:r>
              <a:rPr lang="en-US" sz="4000" dirty="0" smtClean="0">
                <a:solidFill>
                  <a:schemeClr val="bg1"/>
                </a:solidFill>
                <a:latin typeface="Century Gothic" charset="0"/>
              </a:rPr>
              <a:t> I saw in his face…</a:t>
            </a:r>
            <a:endParaRPr lang="en-US" sz="40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6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2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61038" y="274320"/>
            <a:ext cx="2492700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obscure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28600" y="2133600"/>
            <a:ext cx="8686800" cy="374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Covered over, shaded, or darkened; destitute of light; imperfectly illuminated; dusky; dim.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Of or pertaining to darkness or night; inconspicuous to the sight; indistinctly seen; hidden; retired; remote from observation; unnoticed.</a:t>
            </a:r>
          </a:p>
          <a:p>
            <a:pPr marL="457200" lvl="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entury Gothic" charset="0"/>
              </a:rPr>
              <a:t>Not noticeable; humble; mean. </a:t>
            </a:r>
          </a:p>
        </p:txBody>
      </p:sp>
    </p:spTree>
    <p:extLst>
      <p:ext uri="{BB962C8B-B14F-4D97-AF65-F5344CB8AC3E}">
        <p14:creationId xmlns:p14="http://schemas.microsoft.com/office/powerpoint/2010/main" val="8136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23011" y="1066800"/>
            <a:ext cx="462098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more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61038" y="274320"/>
            <a:ext cx="2492700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obscure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1828800"/>
            <a:ext cx="8458200" cy="445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Century Gothic" charset="0"/>
              </a:rPr>
              <a:t>Not </a:t>
            </a:r>
            <a:r>
              <a:rPr lang="en-US" sz="2800" dirty="0">
                <a:solidFill>
                  <a:srgbClr val="FFFFFF"/>
                </a:solidFill>
                <a:latin typeface="Century Gothic" charset="0"/>
              </a:rPr>
              <a:t>easily understood; not clear or legible; abstruse or blind; as, an obscure passage or inscription.</a:t>
            </a:r>
          </a:p>
          <a:p>
            <a:pPr marL="457200" lvl="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entury Gothic" charset="0"/>
              </a:rPr>
              <a:t>Not clear, full, or distinct; clouded; imperfect; as, an obscure view of remote objects. </a:t>
            </a:r>
          </a:p>
          <a:p>
            <a:pPr marL="457200" lvl="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entury Gothic" charset="0"/>
              </a:rPr>
              <a:t>Syn. -- Dark; dim; darksome; dusky; shadowy; misty; abstruse; difficult; mysterious; retired; unnoticed; unknown; humble; mean; indistinct.</a:t>
            </a:r>
          </a:p>
        </p:txBody>
      </p:sp>
    </p:spTree>
    <p:extLst>
      <p:ext uri="{BB962C8B-B14F-4D97-AF65-F5344CB8AC3E}">
        <p14:creationId xmlns:p14="http://schemas.microsoft.com/office/powerpoint/2010/main" val="35367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8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14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78371" y="274320"/>
            <a:ext cx="267536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precisely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09600" y="2209800"/>
            <a:ext cx="762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en-US" sz="4800" dirty="0">
                <a:solidFill>
                  <a:srgbClr val="FFFFFF"/>
                </a:solidFill>
                <a:latin typeface="Century Gothic" charset="0"/>
              </a:rPr>
              <a:t>My own eyes and mind functioned in </a:t>
            </a:r>
            <a:r>
              <a:rPr lang="en-US" sz="4800" b="1" dirty="0">
                <a:solidFill>
                  <a:srgbClr val="008001"/>
                </a:solidFill>
                <a:latin typeface="Century Gothic" charset="0"/>
              </a:rPr>
              <a:t>precisely</a:t>
            </a:r>
            <a:r>
              <a:rPr lang="en-US" sz="4800" dirty="0">
                <a:solidFill>
                  <a:srgbClr val="FFFFFF"/>
                </a:solidFill>
                <a:latin typeface="Century Gothic" charset="0"/>
              </a:rPr>
              <a:t> the same way. It was familiar territory.</a:t>
            </a:r>
          </a:p>
        </p:txBody>
      </p:sp>
    </p:spTree>
    <p:extLst>
      <p:ext uri="{BB962C8B-B14F-4D97-AF65-F5344CB8AC3E}">
        <p14:creationId xmlns:p14="http://schemas.microsoft.com/office/powerpoint/2010/main" val="172840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0571" y="1051725"/>
            <a:ext cx="3914520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78371" y="274320"/>
            <a:ext cx="267536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precisely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2057400"/>
            <a:ext cx="8458200" cy="3933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24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Exactly; nicely; accurately; in exact conformity to truth or to a model. The ideas are precisely expressed. The time of an eclipse may be precisely determined by calculation.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24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With excess of formality; with scrupulous exactness or punctiliousness in behavior or ceremony.</a:t>
            </a:r>
            <a:endParaRPr lang="en-US" sz="28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28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78286" y="1051725"/>
            <a:ext cx="4119091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15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14752" y="274320"/>
            <a:ext cx="253898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propose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7200" y="2362200"/>
            <a:ext cx="822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4200" dirty="0" smtClean="0">
                <a:solidFill>
                  <a:schemeClr val="bg1"/>
                </a:solidFill>
                <a:latin typeface="Century Gothic" charset="0"/>
              </a:rPr>
              <a:t>“When, that is, I am not having to fend off those who </a:t>
            </a:r>
            <a:r>
              <a:rPr lang="en-US" sz="4200" b="1" dirty="0" smtClean="0">
                <a:solidFill>
                  <a:srgbClr val="008001"/>
                </a:solidFill>
                <a:latin typeface="Century Gothic" charset="0"/>
              </a:rPr>
              <a:t>propose</a:t>
            </a:r>
            <a:r>
              <a:rPr lang="en-US" sz="4200" dirty="0" smtClean="0">
                <a:solidFill>
                  <a:schemeClr val="bg1"/>
                </a:solidFill>
                <a:latin typeface="Century Gothic" charset="0"/>
              </a:rPr>
              <a:t> to crush me underfoot.”</a:t>
            </a:r>
            <a:endParaRPr lang="en-US" sz="42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35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0571" y="1051725"/>
            <a:ext cx="3914520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15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14752" y="274320"/>
            <a:ext cx="253898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propose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1676400"/>
            <a:ext cx="8534400" cy="4881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To offer for consideration, discussion, acceptance, or adoption; as, to propose terms of peace; to propose a question for discussion; to propose an alliance; to propose a person for office.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To set before one's self or others as a purpose formed; hence, to purpose; to intend.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To form or declare a purpose or intention; to lay a scheme; to design; as, man proposes, but God disposes.</a:t>
            </a:r>
            <a:endParaRPr lang="en-US" sz="28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17342" y="1051725"/>
            <a:ext cx="4040982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the16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05409" y="274320"/>
            <a:ext cx="234832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rational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04800" y="2057400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4000" dirty="0" smtClean="0">
                <a:solidFill>
                  <a:schemeClr val="bg1"/>
                </a:solidFill>
                <a:latin typeface="Century Gothic" charset="0"/>
              </a:rPr>
              <a:t>“Oh, no. I am a feminist, but no man hater...However, unlike you, I find women to be the marginally more </a:t>
            </a:r>
            <a:r>
              <a:rPr lang="en-US" sz="4000" b="1" dirty="0" smtClean="0">
                <a:solidFill>
                  <a:srgbClr val="008001"/>
                </a:solidFill>
                <a:latin typeface="Century Gothic" charset="0"/>
              </a:rPr>
              <a:t>rational</a:t>
            </a:r>
            <a:r>
              <a:rPr lang="en-US" sz="4000" dirty="0" smtClean="0">
                <a:solidFill>
                  <a:schemeClr val="bg1"/>
                </a:solidFill>
                <a:latin typeface="Century Gothic" charset="0"/>
              </a:rPr>
              <a:t> half of the race.”</a:t>
            </a:r>
            <a:endParaRPr lang="en-US" sz="4000" i="1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60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0572" y="1051725"/>
            <a:ext cx="3914520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16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05409" y="274320"/>
            <a:ext cx="234832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rational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1905000"/>
            <a:ext cx="8229600" cy="3896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24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Relating to reason; not physical; mental.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24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Having reason, or the faculty of reasoning; endowed with reason or understanding.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24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Agreeable to reason; not absurd, preposterous, extravagant, foolish, fanciful, or the like; wise; judicious; as, rational conduct; a rational man.</a:t>
            </a:r>
            <a:endParaRPr lang="en-US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2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78287" y="1051725"/>
            <a:ext cx="4119091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17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44922" y="274320"/>
            <a:ext cx="360881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reassurance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838200" y="20574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Aft>
                <a:spcPts val="1800"/>
              </a:spcAft>
            </a:pPr>
            <a:r>
              <a:rPr lang="en-US" sz="4200" dirty="0" smtClean="0">
                <a:solidFill>
                  <a:schemeClr val="bg1"/>
                </a:solidFill>
                <a:latin typeface="Century Gothic" charset="0"/>
              </a:rPr>
              <a:t>I smiled a weak </a:t>
            </a:r>
            <a:r>
              <a:rPr lang="en-US" sz="4200" b="1" dirty="0" smtClean="0">
                <a:solidFill>
                  <a:srgbClr val="008001"/>
                </a:solidFill>
                <a:latin typeface="Century Gothic" charset="0"/>
              </a:rPr>
              <a:t>reassurance</a:t>
            </a:r>
            <a:r>
              <a:rPr lang="en-US" sz="4200" dirty="0" smtClean="0">
                <a:solidFill>
                  <a:schemeClr val="bg1"/>
                </a:solidFill>
                <a:latin typeface="Century Gothic" charset="0"/>
              </a:rPr>
              <a:t>. He cleared his throat.</a:t>
            </a:r>
          </a:p>
          <a:p>
            <a:pPr algn="ctr" eaLnBrk="1" hangingPunct="1">
              <a:spcAft>
                <a:spcPts val="1800"/>
              </a:spcAft>
            </a:pPr>
            <a:r>
              <a:rPr lang="en-US" sz="4200" dirty="0" smtClean="0">
                <a:solidFill>
                  <a:schemeClr val="bg1"/>
                </a:solidFill>
                <a:latin typeface="Century Gothic" charset="0"/>
              </a:rPr>
              <a:t>“</a:t>
            </a:r>
            <a:r>
              <a:rPr lang="en-US" sz="4200" dirty="0" err="1" smtClean="0">
                <a:solidFill>
                  <a:schemeClr val="bg1"/>
                </a:solidFill>
                <a:latin typeface="Century Gothic" charset="0"/>
              </a:rPr>
              <a:t>Er</a:t>
            </a:r>
            <a:r>
              <a:rPr lang="en-US" sz="4200" dirty="0" smtClean="0">
                <a:solidFill>
                  <a:schemeClr val="bg1"/>
                </a:solidFill>
                <a:latin typeface="Century Gothic" charset="0"/>
              </a:rPr>
              <a:t>, shall I finish?” he asked.</a:t>
            </a:r>
          </a:p>
          <a:p>
            <a:pPr algn="ctr" eaLnBrk="1" hangingPunct="1">
              <a:spcAft>
                <a:spcPts val="1800"/>
              </a:spcAft>
            </a:pPr>
            <a:r>
              <a:rPr lang="en-US" sz="4200" dirty="0" smtClean="0">
                <a:solidFill>
                  <a:schemeClr val="bg1"/>
                </a:solidFill>
                <a:latin typeface="Century Gothic" charset="0"/>
              </a:rPr>
              <a:t>“As you wish,” I said, with trepidation.</a:t>
            </a:r>
            <a:endParaRPr lang="en-US" sz="42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62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79940" y="1051725"/>
            <a:ext cx="3715781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17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44922" y="274320"/>
            <a:ext cx="360881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reassurance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23622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buFont typeface="Arial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Century Gothic" charset="0"/>
              </a:rPr>
              <a:t>Assurance or confirmation renewed or repeated. </a:t>
            </a:r>
            <a:r>
              <a:rPr lang="en-US" sz="3600" i="1" dirty="0" smtClean="0">
                <a:solidFill>
                  <a:schemeClr val="bg1"/>
                </a:solidFill>
                <a:latin typeface="Century Gothic" charset="0"/>
              </a:rPr>
              <a:t>Prynne</a:t>
            </a:r>
            <a:r>
              <a:rPr lang="en-US" sz="3600" dirty="0" smtClean="0">
                <a:solidFill>
                  <a:schemeClr val="bg1"/>
                </a:solidFill>
                <a:latin typeface="Century Gothic" charset="0"/>
              </a:rPr>
              <a:t>.</a:t>
            </a:r>
            <a:endParaRPr lang="en-US" sz="36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17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63260" y="1051725"/>
            <a:ext cx="3549140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st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85798" y="274320"/>
            <a:ext cx="2767940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affection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2136339"/>
            <a:ext cx="8610600" cy="3742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Century Gothic" charset="0"/>
              </a:rPr>
              <a:t>The act of affecting or acting upon; the state of being affected.</a:t>
            </a:r>
          </a:p>
          <a:p>
            <a:pPr marL="342900" lvl="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Century Gothic" charset="0"/>
              </a:rPr>
              <a:t>An attribute; a quality or property; a condition; a bodily state; as, figure, weight, etc. , are affections of bodies. </a:t>
            </a:r>
            <a:endParaRPr lang="en-US" sz="2800" dirty="0" smtClean="0">
              <a:solidFill>
                <a:srgbClr val="FFFFFF"/>
              </a:solidFill>
              <a:latin typeface="Century Gothic" charset="0"/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A settled good will; kind feeling; love; zealous or tender attachment; -- often in the 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plural</a:t>
            </a:r>
            <a:endParaRPr lang="en-US" sz="2800" dirty="0">
              <a:solidFill>
                <a:srgbClr val="FFFFFF"/>
              </a:solidFill>
              <a:latin typeface="Century Gothic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418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78287" y="1051725"/>
            <a:ext cx="4119091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18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70081" y="274320"/>
            <a:ext cx="288365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recitation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609600" y="2057400"/>
            <a:ext cx="8229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200" dirty="0">
                <a:solidFill>
                  <a:schemeClr val="bg1"/>
                </a:solidFill>
                <a:latin typeface="Century Gothic" charset="0"/>
              </a:rPr>
              <a:t>I sat frozen, my heart ceasing to beat while I listened to the cool, dry </a:t>
            </a:r>
            <a:r>
              <a:rPr lang="en-US" sz="4200" b="1" dirty="0">
                <a:solidFill>
                  <a:srgbClr val="008001"/>
                </a:solidFill>
                <a:latin typeface="Century Gothic" charset="0"/>
              </a:rPr>
              <a:t>recitation</a:t>
            </a:r>
            <a:r>
              <a:rPr lang="en-US" sz="4200" dirty="0">
                <a:solidFill>
                  <a:schemeClr val="bg1"/>
                </a:solidFill>
                <a:latin typeface="Century Gothic" charset="0"/>
              </a:rPr>
              <a:t> </a:t>
            </a:r>
            <a:r>
              <a:rPr lang="en-US" sz="4200" dirty="0" smtClean="0">
                <a:solidFill>
                  <a:schemeClr val="bg1"/>
                </a:solidFill>
                <a:latin typeface="Century Gothic" charset="0"/>
              </a:rPr>
              <a:t>of </a:t>
            </a:r>
            <a:r>
              <a:rPr lang="en-US" sz="4200" dirty="0">
                <a:solidFill>
                  <a:schemeClr val="bg1"/>
                </a:solidFill>
                <a:latin typeface="Century Gothic" charset="0"/>
              </a:rPr>
              <a:t>his voice.</a:t>
            </a:r>
          </a:p>
        </p:txBody>
      </p:sp>
    </p:spTree>
    <p:extLst>
      <p:ext uri="{BB962C8B-B14F-4D97-AF65-F5344CB8AC3E}">
        <p14:creationId xmlns:p14="http://schemas.microsoft.com/office/powerpoint/2010/main" val="395089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68310" y="1051725"/>
            <a:ext cx="3939041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18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70081" y="274320"/>
            <a:ext cx="288365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recitation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2057400"/>
            <a:ext cx="8534400" cy="4019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The act of reciting; rehearsal; repetition of words or sentences. </a:t>
            </a:r>
            <a:r>
              <a:rPr lang="en-US" sz="2800" i="1" dirty="0" smtClean="0">
                <a:solidFill>
                  <a:schemeClr val="bg1"/>
                </a:solidFill>
                <a:latin typeface="Century Gothic" charset="0"/>
              </a:rPr>
              <a:t>Hammond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The delivery before an audience of something committed to memory, especially as an elocutionary exhibition; also, that which is so delivered.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(Colleges and Schools) The rehearsal of a lesson by pupils before their instructor.</a:t>
            </a:r>
            <a:endParaRPr lang="en-US" sz="28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66027" y="1051725"/>
            <a:ext cx="4143612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</a:rPr>
              <a:t>t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19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27689" y="274320"/>
            <a:ext cx="262604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sardonic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3400" y="2209800"/>
            <a:ext cx="838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en-US" sz="4000" dirty="0">
                <a:solidFill>
                  <a:srgbClr val="FFFFFF"/>
                </a:solidFill>
                <a:latin typeface="Century Gothic" charset="0"/>
              </a:rPr>
              <a:t>A </a:t>
            </a:r>
            <a:r>
              <a:rPr lang="en-US" sz="4000" b="1" dirty="0">
                <a:solidFill>
                  <a:srgbClr val="008001"/>
                </a:solidFill>
                <a:latin typeface="Century Gothic" charset="0"/>
              </a:rPr>
              <a:t>sardonic</a:t>
            </a:r>
            <a:r>
              <a:rPr lang="en-US" sz="4000" dirty="0">
                <a:solidFill>
                  <a:srgbClr val="FFFFFF"/>
                </a:solidFill>
                <a:latin typeface="Century Gothic" charset="0"/>
              </a:rPr>
              <a:t> voice from the next room made </a:t>
            </a:r>
            <a:r>
              <a:rPr lang="en-US" sz="4000" dirty="0" smtClean="0">
                <a:solidFill>
                  <a:srgbClr val="FFFFFF"/>
                </a:solidFill>
                <a:latin typeface="Century Gothic" charset="0"/>
              </a:rPr>
              <a:t>us </a:t>
            </a:r>
            <a:r>
              <a:rPr lang="en-US" sz="4000" dirty="0">
                <a:solidFill>
                  <a:srgbClr val="FFFFFF"/>
                </a:solidFill>
                <a:latin typeface="Century Gothic" charset="0"/>
              </a:rPr>
              <a:t>both start guiltily</a:t>
            </a:r>
            <a:r>
              <a:rPr lang="en-US" sz="4000" dirty="0" smtClean="0">
                <a:solidFill>
                  <a:srgbClr val="FFFFFF"/>
                </a:solidFill>
                <a:latin typeface="Century Gothic" charset="0"/>
              </a:rPr>
              <a:t>.</a:t>
            </a:r>
          </a:p>
          <a:p>
            <a:pPr lvl="0" algn="ctr" eaLnBrk="1" hangingPunct="1"/>
            <a:endParaRPr lang="en-US" sz="4000" dirty="0">
              <a:solidFill>
                <a:srgbClr val="FFFFFF"/>
              </a:solidFill>
              <a:latin typeface="Century Gothic" charset="0"/>
            </a:endParaRPr>
          </a:p>
          <a:p>
            <a:pPr lvl="0" algn="ctr" eaLnBrk="1" hangingPunct="1"/>
            <a:r>
              <a:rPr lang="en-US" sz="4000" dirty="0">
                <a:solidFill>
                  <a:srgbClr val="FFFFFF"/>
                </a:solidFill>
                <a:latin typeface="Century Gothic" charset="0"/>
              </a:rPr>
              <a:t>“Oh come now, Watson, don’t frighten the child with your exaggerated worries.”</a:t>
            </a:r>
            <a:endParaRPr lang="en-US" sz="4000" i="1" dirty="0">
              <a:solidFill>
                <a:srgbClr val="FFFFFF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9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0571" y="1051725"/>
            <a:ext cx="3914520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27689" y="274320"/>
            <a:ext cx="262604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sardonic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>
                <a:solidFill>
                  <a:schemeClr val="bg1"/>
                </a:solidFill>
                <a:latin typeface="Century Gothic" charset="0"/>
                <a:hlinkClick r:id="rId3" action="ppaction://hlinksldjump"/>
              </a:rPr>
              <a:t>Go back to the </a:t>
            </a:r>
            <a:r>
              <a:rPr lang="en-US" sz="1800" b="1">
                <a:solidFill>
                  <a:schemeClr val="bg1"/>
                </a:solidFill>
                <a:latin typeface="Century Gothic" charset="0"/>
                <a:hlinkClick r:id="rId3" action="ppaction://hlinksldjump"/>
              </a:rPr>
              <a:t>The List </a:t>
            </a:r>
            <a:r>
              <a:rPr lang="en-US" sz="1800" i="1">
                <a:solidFill>
                  <a:schemeClr val="bg1"/>
                </a:solidFill>
                <a:latin typeface="Century Gothic" charset="0"/>
                <a:hlinkClick r:id="rId3" action="ppaction://hlinksldjump"/>
              </a:rPr>
              <a:t>of words</a:t>
            </a:r>
            <a:r>
              <a:rPr lang="en-US" sz="1800" i="1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1981200"/>
            <a:ext cx="8686800" cy="4367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1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entury Gothic" charset="0"/>
              </a:rPr>
              <a:t>Forced; unnatural; insincere; hence, derisive, mocking, malignant, or bitterly sarcastic; -- applied only to a laugh, smile, or some facial semblance of gayety.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>
                <a:solidFill>
                  <a:srgbClr val="FFFFFF"/>
                </a:solidFill>
                <a:latin typeface="Century Gothic" charset="0"/>
              </a:rPr>
              <a:t>Where strained, sardonic smiles are glozing still, And grief is forced to laugh against her will. </a:t>
            </a:r>
            <a:r>
              <a:rPr lang="en-US" i="1" dirty="0">
                <a:solidFill>
                  <a:srgbClr val="FFFFFF"/>
                </a:solidFill>
                <a:latin typeface="Century Gothic" charset="0"/>
              </a:rPr>
              <a:t>Sir H. Wotton</a:t>
            </a:r>
            <a:r>
              <a:rPr lang="en-US" dirty="0">
                <a:solidFill>
                  <a:srgbClr val="FFFFFF"/>
                </a:solidFill>
                <a:latin typeface="Century Gothic" charset="0"/>
              </a:rPr>
              <a:t>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 dirty="0">
                <a:solidFill>
                  <a:srgbClr val="FFFFFF"/>
                </a:solidFill>
                <a:latin typeface="Century Gothic" charset="0"/>
              </a:rPr>
              <a:t>The scornful, ferocious, sardonic grin of a bloody ruffian. </a:t>
            </a:r>
            <a:r>
              <a:rPr lang="en-US" i="1" dirty="0">
                <a:solidFill>
                  <a:srgbClr val="FFFFFF"/>
                </a:solidFill>
                <a:latin typeface="Century Gothic" charset="0"/>
              </a:rPr>
              <a:t>Burke</a:t>
            </a:r>
            <a:r>
              <a:rPr lang="en-US" dirty="0">
                <a:solidFill>
                  <a:srgbClr val="FFFFFF"/>
                </a:solidFill>
                <a:latin typeface="Century Gothic" charset="0"/>
              </a:rPr>
              <a:t>.</a:t>
            </a:r>
          </a:p>
          <a:p>
            <a:pPr marL="457200" lvl="0" indent="-457200" eaLnBrk="1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entury Gothic" charset="0"/>
              </a:rPr>
              <a:t>Sardonic grin or laugh, an old medical term for a spasmodic affection of the muscles of the face, giving it an appearance of laughter.</a:t>
            </a:r>
            <a:endParaRPr lang="en-US" dirty="0">
              <a:solidFill>
                <a:srgbClr val="FFFFFF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4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66027" y="1051725"/>
            <a:ext cx="4143612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</a:rPr>
              <a:t>t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20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98595" y="274320"/>
            <a:ext cx="175514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</a:rPr>
              <a:t>trace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7200" y="2514600"/>
            <a:ext cx="822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200" dirty="0" smtClean="0">
                <a:effectLst/>
                <a:latin typeface="Century Gothic"/>
                <a:ea typeface="Calibri"/>
                <a:cs typeface="Times New Roman"/>
              </a:rPr>
              <a:t>His face went blank, and he studied me without any </a:t>
            </a:r>
            <a:r>
              <a:rPr lang="en-US" sz="4200" b="1" i="1" dirty="0" smtClean="0">
                <a:solidFill>
                  <a:srgbClr val="008001"/>
                </a:solidFill>
                <a:effectLst/>
                <a:latin typeface="Century Gothic"/>
                <a:ea typeface="Calibri"/>
                <a:cs typeface="Times New Roman"/>
              </a:rPr>
              <a:t>trace</a:t>
            </a:r>
            <a:r>
              <a:rPr lang="en-US" sz="4200" dirty="0" smtClean="0">
                <a:effectLst/>
                <a:latin typeface="Century Gothic"/>
                <a:ea typeface="Calibri"/>
                <a:cs typeface="Times New Roman"/>
              </a:rPr>
              <a:t> of expression for a long minute. 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10349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82189" y="990600"/>
            <a:ext cx="3836411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r"/>
            <a:r>
              <a:rPr lang="en-US" sz="2200" i="1" dirty="0">
                <a:solidFill>
                  <a:srgbClr val="FFFFFF"/>
                </a:solidFill>
                <a:latin typeface="Century Gothic" charset="0"/>
              </a:rPr>
              <a:t>t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20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98595" y="274320"/>
            <a:ext cx="175514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</a:rPr>
              <a:t>trace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1828800"/>
            <a:ext cx="8686800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entury Gothic" charset="0"/>
              </a:rPr>
              <a:t>One of two straps, chains, or ropes of a harness, extending from the collar or breastplate to a whiffletree attached to a vehicle or thing to be drawn; a tug.</a:t>
            </a:r>
          </a:p>
          <a:p>
            <a:pPr marL="342900" lvl="0" indent="-3429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entury Gothic" charset="0"/>
              </a:rPr>
              <a:t>A mark left by anything passing; a track; a path; a course; a footprint; a vestige; as, the trace of a carriage or sled; the trace of a deer; a sinuous trace. </a:t>
            </a:r>
            <a:r>
              <a:rPr lang="en-US" sz="2400" i="1" dirty="0">
                <a:solidFill>
                  <a:srgbClr val="FFFFFF"/>
                </a:solidFill>
                <a:latin typeface="Century Gothic" charset="0"/>
              </a:rPr>
              <a:t>Milton</a:t>
            </a:r>
            <a:r>
              <a:rPr lang="en-US" sz="2400" dirty="0">
                <a:solidFill>
                  <a:srgbClr val="FFFFFF"/>
                </a:solidFill>
                <a:latin typeface="Century Gothic" charset="0"/>
              </a:rPr>
              <a:t>.</a:t>
            </a:r>
          </a:p>
          <a:p>
            <a:pPr marL="342900" lvl="0" indent="-3429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entury Gothic" charset="0"/>
              </a:rPr>
              <a:t>A mark, impression, or visible appearance of anything left when the thing itself no longer exists; remains; token; vestige.</a:t>
            </a:r>
          </a:p>
        </p:txBody>
      </p:sp>
    </p:spTree>
    <p:extLst>
      <p:ext uri="{BB962C8B-B14F-4D97-AF65-F5344CB8AC3E}">
        <p14:creationId xmlns:p14="http://schemas.microsoft.com/office/powerpoint/2010/main" val="21872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bg1"/>
                </a:solidFill>
                <a:latin typeface="Century Gothic" charset="0"/>
              </a:rPr>
              <a:t>The List</a:t>
            </a:r>
          </a:p>
        </p:txBody>
      </p:sp>
      <p:sp>
        <p:nvSpPr>
          <p:cNvPr id="109570" name="Content Placeholder 6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410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3" action="ppaction://hlinksldjump"/>
              </a:rPr>
              <a:t>1.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affection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4" action="ppaction://hlinksldjump"/>
              </a:rPr>
              <a:t>2.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alienate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5" action="ppaction://hlinksldjump"/>
              </a:rPr>
              <a:t>3.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apparently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6" action="ppaction://hlinksldjump"/>
              </a:rPr>
              <a:t>4.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apprehension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7" action="ppaction://hlinksldjump"/>
              </a:rPr>
              <a:t>5.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bleak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8" action="ppaction://hlinksldjump"/>
              </a:rPr>
              <a:t>6.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casual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9" action="ppaction://hlinksldjump"/>
              </a:rPr>
              <a:t>7.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considerable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0" action="ppaction://hlinksldjump"/>
              </a:rPr>
              <a:t>8.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contemplate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1" action="ppaction://hlinksldjump"/>
              </a:rPr>
              <a:t>9.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eccentric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2" action="ppaction://hlinksldjump"/>
              </a:rPr>
              <a:t>10.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entrance</a:t>
            </a:r>
            <a:endParaRPr lang="en-US">
              <a:latin typeface="Century Gothic" charset="0"/>
              <a:ea typeface="ＭＳ Ｐゴシック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410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3" action="ppaction://hlinksldjump"/>
              </a:rPr>
              <a:t>11.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incidentally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4" action="ppaction://hlinksldjump"/>
              </a:rPr>
              <a:t>12.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intrude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5" action="ppaction://hlinksldjump"/>
              </a:rPr>
              <a:t>13.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obscure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6" action="ppaction://hlinksldjump"/>
              </a:rPr>
              <a:t>14.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precisely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7" action="ppaction://hlinksldjump"/>
              </a:rPr>
              <a:t>15.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propose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8" action="ppaction://hlinksldjump"/>
              </a:rPr>
              <a:t>16.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rational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9" action="ppaction://hlinksldjump"/>
              </a:rPr>
              <a:t>17.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reassurance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0" action="ppaction://hlinksldjump"/>
              </a:rPr>
              <a:t>18.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recitation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1" action="ppaction://hlinksldjump"/>
              </a:rPr>
              <a:t>19.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sardonic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2" action="ppaction://hlinksldjump"/>
              </a:rPr>
              <a:t>20.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trace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Works Cited</a:t>
            </a:r>
          </a:p>
        </p:txBody>
      </p:sp>
      <p:sp>
        <p:nvSpPr>
          <p:cNvPr id="1116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788" indent="-458788" eaLnBrk="1" hangingPunct="1">
              <a:buFont typeface="Arial" charset="0"/>
              <a:buNone/>
            </a:pPr>
            <a:r>
              <a:rPr lang="en-US" i="1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The ARTFL Project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  The University of Chicago, n.d.  Web.  8 Aug. 2014.</a:t>
            </a:r>
            <a:endParaRPr lang="en-US" i="1">
              <a:solidFill>
                <a:schemeClr val="bg1"/>
              </a:solidFill>
              <a:latin typeface="Century Gothic" charset="0"/>
              <a:ea typeface="ＭＳ Ｐゴシック" charset="0"/>
            </a:endParaRPr>
          </a:p>
          <a:p>
            <a:pPr marL="458788" indent="-458788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King, Laurie R.  </a:t>
            </a:r>
            <a:r>
              <a:rPr lang="en-US" i="1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The Beekeeper’s Apprentice:  or, On the Segregation of the Queen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  New York:  Picador, 2014.  Kindle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5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144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6" name="Title 1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229600" cy="1143000"/>
          </a:xfrm>
        </p:spPr>
        <p:txBody>
          <a:bodyPr/>
          <a:lstStyle/>
          <a:p>
            <a:r>
              <a:rPr lang="en-US" sz="2400">
                <a:latin typeface="Century Gothic" charset="0"/>
                <a:ea typeface="ＭＳ Ｐゴシック" charset="0"/>
              </a:rPr>
              <a:t>green.ink.collaborations@gmail.com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07629" y="1051725"/>
            <a:ext cx="4060406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200" i="1" dirty="0">
                <a:solidFill>
                  <a:srgbClr val="FFFFFF"/>
                </a:solidFill>
                <a:latin typeface="Century Gothic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2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nd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</a:rPr>
              <a:t>word – an example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11170" y="274320"/>
            <a:ext cx="254256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alienate</a:t>
            </a:r>
            <a:endParaRPr lang="en-US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33400" y="2133600"/>
            <a:ext cx="8229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4200" dirty="0" smtClean="0">
                <a:solidFill>
                  <a:schemeClr val="bg1"/>
                </a:solidFill>
                <a:latin typeface="Century Gothic" charset="0"/>
              </a:rPr>
              <a:t>We made an odd pair, a gangling, bespectacled girl and a tall, sardonic recluse, blessed or cursed with minds of hard brilliance that </a:t>
            </a:r>
            <a:r>
              <a:rPr lang="en-US" sz="4200" b="1" dirty="0" smtClean="0">
                <a:solidFill>
                  <a:srgbClr val="008001"/>
                </a:solidFill>
                <a:latin typeface="Century Gothic" charset="0"/>
              </a:rPr>
              <a:t>alienated</a:t>
            </a:r>
            <a:r>
              <a:rPr lang="en-US" sz="4200" dirty="0" smtClean="0">
                <a:solidFill>
                  <a:schemeClr val="bg1"/>
                </a:solidFill>
                <a:latin typeface="Century Gothic" charset="0"/>
              </a:rPr>
              <a:t> all but the most tenacious.</a:t>
            </a:r>
            <a:endParaRPr lang="en-US" sz="42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9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09914" y="1051725"/>
            <a:ext cx="3855835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2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nd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11170" y="274320"/>
            <a:ext cx="254256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solidFill>
                  <a:schemeClr val="bg1"/>
                </a:solidFill>
                <a:latin typeface="Century Gothic" charset="0"/>
              </a:rPr>
              <a:t>alienate</a:t>
            </a:r>
            <a:endParaRPr lang="en-US" sz="4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72541" y="1905000"/>
            <a:ext cx="8763000" cy="4604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Estranged; withdrawn in affection; foreign; -- with from.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To convey or transfer to another, as title, property, or right; to part voluntarily with ownership of.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To withdraw, as the affections; to make indifferent of averse, where love or friendship before subsisted; to estrange; to wean; -- with </a:t>
            </a:r>
            <a:r>
              <a:rPr lang="en-US" sz="2800" i="1" dirty="0" smtClean="0">
                <a:solidFill>
                  <a:schemeClr val="bg1"/>
                </a:solidFill>
                <a:latin typeface="Century Gothic" charset="0"/>
              </a:rPr>
              <a:t>from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725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1230" y="1051725"/>
            <a:ext cx="3973205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</a:rPr>
              <a:t>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</a:rPr>
              <a:t>rd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51021" y="274320"/>
            <a:ext cx="330271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apparently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 bwMode="auto">
          <a:xfrm>
            <a:off x="533400" y="19812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200" dirty="0">
                <a:solidFill>
                  <a:schemeClr val="bg1"/>
                </a:solidFill>
                <a:latin typeface="Century Gothic" charset="0"/>
              </a:rPr>
              <a:t>I watched closely, trying to make sense of their </a:t>
            </a:r>
            <a:r>
              <a:rPr lang="en-US" sz="4200" b="1" dirty="0">
                <a:solidFill>
                  <a:srgbClr val="008001"/>
                </a:solidFill>
                <a:latin typeface="Century Gothic" charset="0"/>
              </a:rPr>
              <a:t>apparently</a:t>
            </a:r>
            <a:r>
              <a:rPr lang="en-US" sz="4200" dirty="0">
                <a:solidFill>
                  <a:schemeClr val="bg1"/>
                </a:solidFill>
                <a:latin typeface="Century Gothic" charset="0"/>
              </a:rPr>
              <a:t> aimless motion.</a:t>
            </a:r>
          </a:p>
        </p:txBody>
      </p:sp>
    </p:spTree>
    <p:extLst>
      <p:ext uri="{BB962C8B-B14F-4D97-AF65-F5344CB8AC3E}">
        <p14:creationId xmlns:p14="http://schemas.microsoft.com/office/powerpoint/2010/main" val="19442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53514" y="1051725"/>
            <a:ext cx="3768634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rd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51021" y="274320"/>
            <a:ext cx="330271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apparently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72541" y="1905000"/>
            <a:ext cx="8763000" cy="1702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Plainly; clearly; manifestly; evidently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.</a:t>
            </a:r>
          </a:p>
          <a:p>
            <a:pPr marL="457200" indent="-457200" eaLnBrk="1" hangingPunct="1">
              <a:spcBef>
                <a:spcPct val="20000"/>
              </a:spcBef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Seemingly</a:t>
            </a:r>
            <a:r>
              <a:rPr lang="en-US" sz="2800" dirty="0">
                <a:solidFill>
                  <a:schemeClr val="bg1"/>
                </a:solidFill>
                <a:latin typeface="Century Gothic" charset="0"/>
              </a:rPr>
              <a:t>; in appearance; as, a man may be apparently friendly, yet malicious in heart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04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56464" y="1051725"/>
            <a:ext cx="3962736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86739" y="274320"/>
            <a:ext cx="406699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apprehension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1000" y="2133600"/>
            <a:ext cx="8534400" cy="4185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800" dirty="0" smtClean="0">
                <a:solidFill>
                  <a:schemeClr val="bg1"/>
                </a:solidFill>
                <a:latin typeface="Century Gothic" charset="0"/>
              </a:rPr>
              <a:t>My voice trailed off as I </a:t>
            </a:r>
            <a:r>
              <a:rPr lang="en-US" sz="3800" dirty="0" err="1" smtClean="0">
                <a:solidFill>
                  <a:schemeClr val="bg1"/>
                </a:solidFill>
                <a:latin typeface="Century Gothic" charset="0"/>
              </a:rPr>
              <a:t>realised</a:t>
            </a:r>
            <a:r>
              <a:rPr lang="en-US" sz="3800" dirty="0" smtClean="0">
                <a:solidFill>
                  <a:schemeClr val="bg1"/>
                </a:solidFill>
                <a:latin typeface="Century Gothic" charset="0"/>
              </a:rPr>
              <a:t> that he was eyeing me with the </a:t>
            </a:r>
            <a:r>
              <a:rPr lang="en-US" sz="3800" b="1" dirty="0" smtClean="0">
                <a:solidFill>
                  <a:srgbClr val="008001"/>
                </a:solidFill>
                <a:latin typeface="Century Gothic" charset="0"/>
              </a:rPr>
              <a:t>apprehension</a:t>
            </a:r>
            <a:r>
              <a:rPr lang="en-US" sz="3800" dirty="0" smtClean="0">
                <a:solidFill>
                  <a:schemeClr val="bg1"/>
                </a:solidFill>
                <a:latin typeface="Century Gothic" charset="0"/>
              </a:rPr>
              <a:t> normally reserved for mumbling strangers in one’s railway compartment or acquaintances with incomprehensible and tiresome passions.</a:t>
            </a:r>
            <a:endParaRPr lang="en-US" sz="3800" dirty="0">
              <a:solidFill>
                <a:schemeClr val="bg1"/>
              </a:solidFill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8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lson Classic">
  <a:themeElements>
    <a:clrScheme name="Wilson Classic">
      <a:dk1>
        <a:srgbClr val="FFFFFF"/>
      </a:dk1>
      <a:lt1>
        <a:srgbClr val="FFFFFF"/>
      </a:lt1>
      <a:dk2>
        <a:srgbClr val="181818"/>
      </a:dk2>
      <a:lt2>
        <a:srgbClr val="18181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bg1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ilson Classic" id="{BFB57D93-7832-43B1-B93B-33E8E8AA18D1}" vid="{C9696F91-94F9-4866-9399-1FFFD1D1C2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22740</TotalTime>
  <Words>2672</Words>
  <Application>Microsoft Office PowerPoint</Application>
  <PresentationFormat>On-screen Show (4:3)</PresentationFormat>
  <Paragraphs>250</Paragraphs>
  <Slides>48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MS PGothic</vt:lpstr>
      <vt:lpstr>MS PGothic</vt:lpstr>
      <vt:lpstr>Arial</vt:lpstr>
      <vt:lpstr>Calibri</vt:lpstr>
      <vt:lpstr>Century Gothic</vt:lpstr>
      <vt:lpstr>Times New Roman</vt:lpstr>
      <vt:lpstr>Wilson Classic</vt:lpstr>
      <vt:lpstr>Office Theme</vt:lpstr>
      <vt:lpstr>Beekeeper’s Vocabulary Section 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 Cited</vt:lpstr>
      <vt:lpstr>green.ink.collaborations@gmail.com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Jake Wilson</dc:creator>
  <cp:lastModifiedBy>Jake Wilson</cp:lastModifiedBy>
  <cp:revision>458</cp:revision>
  <dcterms:created xsi:type="dcterms:W3CDTF">2012-08-23T12:10:49Z</dcterms:created>
  <dcterms:modified xsi:type="dcterms:W3CDTF">2015-04-05T16:01:21Z</dcterms:modified>
</cp:coreProperties>
</file>