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47"/>
  </p:notesMasterIdLst>
  <p:sldIdLst>
    <p:sldId id="256" r:id="rId2"/>
    <p:sldId id="257" r:id="rId3"/>
    <p:sldId id="315" r:id="rId4"/>
    <p:sldId id="335" r:id="rId5"/>
    <p:sldId id="316" r:id="rId6"/>
    <p:sldId id="336" r:id="rId7"/>
    <p:sldId id="317" r:id="rId8"/>
    <p:sldId id="337" r:id="rId9"/>
    <p:sldId id="318" r:id="rId10"/>
    <p:sldId id="338" r:id="rId11"/>
    <p:sldId id="319" r:id="rId12"/>
    <p:sldId id="339" r:id="rId13"/>
    <p:sldId id="320" r:id="rId14"/>
    <p:sldId id="340" r:id="rId15"/>
    <p:sldId id="321" r:id="rId16"/>
    <p:sldId id="341" r:id="rId17"/>
    <p:sldId id="322" r:id="rId18"/>
    <p:sldId id="342" r:id="rId19"/>
    <p:sldId id="323" r:id="rId20"/>
    <p:sldId id="343" r:id="rId21"/>
    <p:sldId id="324" r:id="rId22"/>
    <p:sldId id="344" r:id="rId23"/>
    <p:sldId id="325" r:id="rId24"/>
    <p:sldId id="345" r:id="rId25"/>
    <p:sldId id="326" r:id="rId26"/>
    <p:sldId id="346" r:id="rId27"/>
    <p:sldId id="327" r:id="rId28"/>
    <p:sldId id="347" r:id="rId29"/>
    <p:sldId id="328" r:id="rId30"/>
    <p:sldId id="348" r:id="rId31"/>
    <p:sldId id="329" r:id="rId32"/>
    <p:sldId id="350" r:id="rId33"/>
    <p:sldId id="330" r:id="rId34"/>
    <p:sldId id="351" r:id="rId35"/>
    <p:sldId id="331" r:id="rId36"/>
    <p:sldId id="352" r:id="rId37"/>
    <p:sldId id="332" r:id="rId38"/>
    <p:sldId id="353" r:id="rId39"/>
    <p:sldId id="333" r:id="rId40"/>
    <p:sldId id="354" r:id="rId41"/>
    <p:sldId id="334" r:id="rId42"/>
    <p:sldId id="355" r:id="rId43"/>
    <p:sldId id="313" r:id="rId44"/>
    <p:sldId id="278" r:id="rId45"/>
    <p:sldId id="314" r:id="rId4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1"/>
    <a:srgbClr val="008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60"/>
  </p:normalViewPr>
  <p:slideViewPr>
    <p:cSldViewPr>
      <p:cViewPr varScale="1">
        <p:scale>
          <a:sx n="84" d="100"/>
          <a:sy n="84" d="100"/>
        </p:scale>
        <p:origin x="1445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CDEEA72-ADFF-EF45-9B15-7DFCC068F1B6}" type="datetimeFigureOut">
              <a:rPr lang="en-US"/>
              <a:pPr/>
              <a:t>4/5/2015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11FA1D-697B-6F4A-A64C-D8BCD98EDD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653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1FA1D-697B-6F4A-A64C-D8BCD98EDDF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5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1FA1D-697B-6F4A-A64C-D8BCD98EDDFE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95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C0B457-B1D2-014B-AEE6-062C505C8CE3}" type="datetimeFigureOut">
              <a:rPr lang="en-US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47458B-4E27-1049-A798-1046DE514F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029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F01568-56BD-5D4E-B369-48EAE5B997D9}" type="datetimeFigureOut">
              <a:rPr lang="en-US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E930EA-7F31-2544-B413-E597C89E93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670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49097B-880F-264A-A5A9-FD34C6029C32}" type="datetimeFigureOut">
              <a:rPr lang="en-US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6EFB5-0DFE-F844-BBEB-048B06F708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645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C86068-04B6-3946-A932-12D6134D6BC3}" type="datetimeFigureOut">
              <a:rPr lang="en-US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F38098-7577-F44F-9F93-588D591F2E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6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29D0C1-DBC8-0C48-86C2-619EFC568FA9}" type="datetimeFigureOut">
              <a:rPr lang="en-US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C5DF8E-523D-994A-B5E9-27860C0C2A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12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7A22A3-4909-4649-88F9-B5C848C9BEE2}" type="datetimeFigureOut">
              <a:rPr lang="en-US"/>
              <a:pPr/>
              <a:t>4/5/2015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58734B-F010-2442-8FC9-7F39C6D95A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749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0AA169-5FC8-D647-9DC8-4E37E7E3FC80}" type="datetimeFigureOut">
              <a:rPr lang="en-US"/>
              <a:pPr/>
              <a:t>4/5/2015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08EC1-EAB5-C347-A883-B5A6E8BB81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462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C7F700-A7D5-274C-AE14-2D878039F4BE}" type="datetimeFigureOut">
              <a:rPr lang="en-US"/>
              <a:pPr/>
              <a:t>4/5/2015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77A86-5D12-3A40-AF45-8F8DDF9839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96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D03A64-8B6B-C549-A065-42E3766DDB26}" type="datetimeFigureOut">
              <a:rPr lang="en-US"/>
              <a:pPr/>
              <a:t>4/5/2015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6BF40-CCD5-8247-B46A-E3DD68368D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571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C6B69E-C07D-8140-95F9-ADD3E98F335F}" type="datetimeFigureOut">
              <a:rPr lang="en-US"/>
              <a:pPr/>
              <a:t>4/5/2015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D6382-134B-974E-999D-AF622EF7A0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7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7D61F0-8385-2A41-A390-82839A3EC6B7}" type="datetimeFigureOut">
              <a:rPr lang="en-US"/>
              <a:pPr/>
              <a:t>4/5/2015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495B2-D6D9-F048-A344-607653BAA7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69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D87C7AA8-BCEF-714D-B027-11F71F4D4141}" type="datetimeFigureOut">
              <a:rPr lang="en-US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F4505AD8-ABE2-D649-A093-C5BB3301D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  <a:ea typeface="ＭＳ Ｐゴシック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  <a:ea typeface="ＭＳ Ｐゴシック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  <a:ea typeface="ＭＳ Ｐゴシック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  <a:ea typeface="ＭＳ Ｐゴシック" panose="020B0600070205080204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23.xml"/><Relationship Id="rId18" Type="http://schemas.openxmlformats.org/officeDocument/2006/relationships/slide" Target="slide33.xml"/><Relationship Id="rId3" Type="http://schemas.openxmlformats.org/officeDocument/2006/relationships/slide" Target="slide3.xml"/><Relationship Id="rId21" Type="http://schemas.openxmlformats.org/officeDocument/2006/relationships/slide" Target="slide39.xml"/><Relationship Id="rId7" Type="http://schemas.openxmlformats.org/officeDocument/2006/relationships/slide" Target="slide11.xml"/><Relationship Id="rId12" Type="http://schemas.openxmlformats.org/officeDocument/2006/relationships/slide" Target="slide21.xml"/><Relationship Id="rId17" Type="http://schemas.openxmlformats.org/officeDocument/2006/relationships/slide" Target="slide31.xml"/><Relationship Id="rId2" Type="http://schemas.openxmlformats.org/officeDocument/2006/relationships/notesSlide" Target="../notesSlides/notesSlide1.xml"/><Relationship Id="rId16" Type="http://schemas.openxmlformats.org/officeDocument/2006/relationships/slide" Target="slide29.xml"/><Relationship Id="rId20" Type="http://schemas.openxmlformats.org/officeDocument/2006/relationships/slide" Target="slide37.xml"/><Relationship Id="rId1" Type="http://schemas.openxmlformats.org/officeDocument/2006/relationships/slideLayout" Target="../slideLayouts/slideLayout4.xml"/><Relationship Id="rId6" Type="http://schemas.openxmlformats.org/officeDocument/2006/relationships/slide" Target="slide9.xml"/><Relationship Id="rId11" Type="http://schemas.openxmlformats.org/officeDocument/2006/relationships/slide" Target="slide19.xml"/><Relationship Id="rId5" Type="http://schemas.openxmlformats.org/officeDocument/2006/relationships/slide" Target="slide7.xml"/><Relationship Id="rId15" Type="http://schemas.openxmlformats.org/officeDocument/2006/relationships/slide" Target="slide27.xml"/><Relationship Id="rId10" Type="http://schemas.openxmlformats.org/officeDocument/2006/relationships/slide" Target="slide17.xml"/><Relationship Id="rId19" Type="http://schemas.openxmlformats.org/officeDocument/2006/relationships/slide" Target="slide35.xml"/><Relationship Id="rId4" Type="http://schemas.openxmlformats.org/officeDocument/2006/relationships/slide" Target="slide5.xml"/><Relationship Id="rId9" Type="http://schemas.openxmlformats.org/officeDocument/2006/relationships/slide" Target="slide15.xml"/><Relationship Id="rId14" Type="http://schemas.openxmlformats.org/officeDocument/2006/relationships/slide" Target="slide25.xml"/><Relationship Id="rId22" Type="http://schemas.openxmlformats.org/officeDocument/2006/relationships/slide" Target="slide4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43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4.xml"/><Relationship Id="rId18" Type="http://schemas.openxmlformats.org/officeDocument/2006/relationships/slide" Target="slide36.xml"/><Relationship Id="rId3" Type="http://schemas.openxmlformats.org/officeDocument/2006/relationships/slide" Target="slide3.xml"/><Relationship Id="rId21" Type="http://schemas.openxmlformats.org/officeDocument/2006/relationships/slide" Target="slide43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34.xml"/><Relationship Id="rId2" Type="http://schemas.openxmlformats.org/officeDocument/2006/relationships/notesSlide" Target="../notesSlides/notesSlide2.xml"/><Relationship Id="rId16" Type="http://schemas.openxmlformats.org/officeDocument/2006/relationships/slide" Target="slide31.xml"/><Relationship Id="rId20" Type="http://schemas.openxmlformats.org/officeDocument/2006/relationships/slide" Target="slide41.xml"/><Relationship Id="rId1" Type="http://schemas.openxmlformats.org/officeDocument/2006/relationships/slideLayout" Target="../slideLayouts/slideLayout4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5" Type="http://schemas.openxmlformats.org/officeDocument/2006/relationships/slide" Target="slide7.xml"/><Relationship Id="rId15" Type="http://schemas.openxmlformats.org/officeDocument/2006/relationships/slide" Target="slide29.xml"/><Relationship Id="rId10" Type="http://schemas.openxmlformats.org/officeDocument/2006/relationships/slide" Target="slide18.xml"/><Relationship Id="rId19" Type="http://schemas.openxmlformats.org/officeDocument/2006/relationships/slide" Target="slide39.xml"/><Relationship Id="rId4" Type="http://schemas.openxmlformats.org/officeDocument/2006/relationships/slide" Target="slide5.xml"/><Relationship Id="rId9" Type="http://schemas.openxmlformats.org/officeDocument/2006/relationships/slide" Target="slide16.xml"/><Relationship Id="rId14" Type="http://schemas.openxmlformats.org/officeDocument/2006/relationships/slide" Target="slide26.xml"/><Relationship Id="rId22" Type="http://schemas.openxmlformats.org/officeDocument/2006/relationships/slide" Target="slide4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i="1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Beekeeper’s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Vocabulary</a:t>
            </a:r>
            <a:b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</a:b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Section Two</a:t>
            </a:r>
            <a:endParaRPr lang="en-US" i="1">
              <a:solidFill>
                <a:schemeClr val="bg1"/>
              </a:solidFill>
              <a:latin typeface="Century Gothic" charset="0"/>
              <a:ea typeface="ＭＳ Ｐゴシック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>
                <a:ea typeface="ＭＳ Ｐゴシック" charset="0"/>
              </a:rPr>
              <a:t>The </a:t>
            </a:r>
            <a:r>
              <a:rPr lang="en-US" dirty="0" smtClean="0">
                <a:ea typeface="ＭＳ Ｐゴシック" charset="0"/>
              </a:rPr>
              <a:t>1828 &amp; 1913 </a:t>
            </a:r>
            <a:r>
              <a:rPr lang="en-US" dirty="0">
                <a:ea typeface="ＭＳ Ｐゴシック" charset="0"/>
              </a:rPr>
              <a:t>Definitions</a:t>
            </a:r>
          </a:p>
        </p:txBody>
      </p:sp>
      <p:pic>
        <p:nvPicPr>
          <p:cNvPr id="14340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570413"/>
            <a:ext cx="2286000" cy="228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03359" y="1051725"/>
            <a:ext cx="3668943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4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118987" y="274320"/>
            <a:ext cx="3934751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convenience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19050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Literally, a coming together; a </a:t>
            </a:r>
            <a:r>
              <a:rPr lang="en-US" sz="2800" dirty="0" smtClean="0">
                <a:solidFill>
                  <a:schemeClr val="bg1"/>
                </a:solidFill>
              </a:rPr>
              <a:t>meeting.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Fitness</a:t>
            </a:r>
            <a:r>
              <a:rPr lang="en-US" sz="2800" dirty="0">
                <a:solidFill>
                  <a:schemeClr val="bg1"/>
                </a:solidFill>
              </a:rPr>
              <a:t>; suitableness; propriety; adaptation of one thing to another, or to circumstances.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Commodiousness; ease; freedom from difficulty.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That </a:t>
            </a:r>
            <a:r>
              <a:rPr lang="en-US" sz="2800" dirty="0">
                <a:solidFill>
                  <a:schemeClr val="bg1"/>
                </a:solidFill>
              </a:rPr>
              <a:t>which gives ease; accommodation; that which is suited to wants or </a:t>
            </a:r>
            <a:r>
              <a:rPr lang="en-US" sz="2800" dirty="0" smtClean="0">
                <a:solidFill>
                  <a:schemeClr val="bg1"/>
                </a:solidFill>
              </a:rPr>
              <a:t>necessity.</a:t>
            </a:r>
            <a:endParaRPr lang="en-US" sz="2800" dirty="0">
              <a:solidFill>
                <a:schemeClr val="bg1"/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Fitness of time or place.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3873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95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01075" y="1051725"/>
            <a:ext cx="3873514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5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600988" y="274320"/>
            <a:ext cx="2452750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discreet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2286000"/>
            <a:ext cx="82296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dirty="0">
                <a:solidFill>
                  <a:schemeClr val="bg1"/>
                </a:solidFill>
              </a:rPr>
              <a:t>If he leaves, then follow, at a very </a:t>
            </a:r>
            <a:r>
              <a:rPr lang="en-US" sz="4400" b="1" dirty="0">
                <a:solidFill>
                  <a:srgbClr val="008001"/>
                </a:solidFill>
              </a:rPr>
              <a:t>discreet</a:t>
            </a:r>
            <a:r>
              <a:rPr lang="en-US" sz="4400" dirty="0">
                <a:solidFill>
                  <a:schemeClr val="bg1"/>
                </a:solidFill>
              </a:rPr>
              <a:t> distance.</a:t>
            </a:r>
            <a:endParaRPr lang="en-US" sz="2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42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03359" y="1051725"/>
            <a:ext cx="3668943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5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600988" y="274320"/>
            <a:ext cx="2452750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discreet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09600" y="1981200"/>
            <a:ext cx="8229600" cy="4605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Aft>
                <a:spcPts val="2400"/>
              </a:spcAft>
              <a:defRPr/>
            </a:pPr>
            <a:r>
              <a:rPr lang="en-US" altLang="en-US" sz="2800" dirty="0" smtClean="0">
                <a:solidFill>
                  <a:schemeClr val="bg1"/>
                </a:solidFill>
                <a:cs typeface="+mn-cs"/>
              </a:rPr>
              <a:t>Possessed of discernment, especially in avoiding error or evil, and in the adaptation of means to ends; prudent; sagacious; judicious; not rash or heedless; cautious.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n-US" altLang="en-US" sz="2400" dirty="0" smtClean="0">
                <a:solidFill>
                  <a:schemeClr val="bg1"/>
                </a:solidFill>
                <a:cs typeface="+mn-cs"/>
              </a:rPr>
              <a:t>Satire's my weapon, but I'm too discreet </a:t>
            </a:r>
          </a:p>
          <a:p>
            <a:pPr marL="457200" lvl="1" indent="0" eaLnBrk="1" hangingPunct="1">
              <a:spcAft>
                <a:spcPts val="600"/>
              </a:spcAft>
              <a:buFont typeface="Arial" panose="020B0604020202020204" pitchFamily="34" charset="0"/>
              <a:buNone/>
              <a:tabLst>
                <a:tab pos="741363" algn="l"/>
              </a:tabLst>
              <a:defRPr/>
            </a:pPr>
            <a:r>
              <a:rPr lang="en-US" altLang="en-US" sz="2400" dirty="0" smtClean="0">
                <a:solidFill>
                  <a:schemeClr val="bg1"/>
                </a:solidFill>
                <a:cs typeface="+mn-cs"/>
              </a:rPr>
              <a:t>	To run amuck, and tilt at all I meet. </a:t>
            </a:r>
            <a:r>
              <a:rPr lang="en-US" altLang="en-US" sz="2400" i="1" dirty="0" smtClean="0">
                <a:solidFill>
                  <a:schemeClr val="bg1"/>
                </a:solidFill>
                <a:cs typeface="+mn-cs"/>
              </a:rPr>
              <a:t>Pope</a:t>
            </a:r>
            <a:r>
              <a:rPr lang="en-US" altLang="en-US" sz="2400" dirty="0" smtClean="0">
                <a:solidFill>
                  <a:schemeClr val="bg1"/>
                </a:solidFill>
                <a:cs typeface="+mn-cs"/>
              </a:rPr>
              <a:t>.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n-US" altLang="en-US" sz="2400" dirty="0" smtClean="0">
                <a:solidFill>
                  <a:schemeClr val="bg1"/>
                </a:solidFill>
                <a:cs typeface="+mn-cs"/>
              </a:rPr>
              <a:t>The sea is silent, the sea is discreet. </a:t>
            </a:r>
            <a:r>
              <a:rPr lang="en-US" altLang="en-US" sz="2400" i="1" dirty="0" smtClean="0">
                <a:solidFill>
                  <a:schemeClr val="bg1"/>
                </a:solidFill>
                <a:cs typeface="+mn-cs"/>
              </a:rPr>
              <a:t>Longfellow</a:t>
            </a:r>
            <a:r>
              <a:rPr lang="en-US" altLang="en-US" sz="2400" dirty="0" smtClean="0">
                <a:solidFill>
                  <a:schemeClr val="bg1"/>
                </a:solidFill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443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01075" y="1051725"/>
            <a:ext cx="3873514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6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185510" y="274320"/>
            <a:ext cx="2868228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dismissive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1981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800" dirty="0">
                <a:solidFill>
                  <a:schemeClr val="bg1"/>
                </a:solidFill>
              </a:rPr>
              <a:t>“I thought you were busy.”</a:t>
            </a:r>
          </a:p>
          <a:p>
            <a:pPr algn="ctr" eaLnBrk="1" hangingPunct="1"/>
            <a:r>
              <a:rPr lang="en-US" sz="3800" dirty="0">
                <a:solidFill>
                  <a:schemeClr val="bg1"/>
                </a:solidFill>
              </a:rPr>
              <a:t> </a:t>
            </a:r>
          </a:p>
          <a:p>
            <a:pPr algn="ctr" eaLnBrk="1" hangingPunct="1"/>
            <a:r>
              <a:rPr lang="en-US" sz="3800" dirty="0">
                <a:solidFill>
                  <a:schemeClr val="bg1"/>
                </a:solidFill>
              </a:rPr>
              <a:t>“By the time you let me go, the blood had clotted beyond all recognition,” he said </a:t>
            </a:r>
            <a:r>
              <a:rPr lang="en-US" sz="3800" b="1" dirty="0">
                <a:solidFill>
                  <a:srgbClr val="008001"/>
                </a:solidFill>
              </a:rPr>
              <a:t>dismissively</a:t>
            </a:r>
            <a:r>
              <a:rPr lang="en-US" sz="3800" dirty="0">
                <a:solidFill>
                  <a:schemeClr val="bg1"/>
                </a:solidFill>
              </a:rPr>
              <a:t>. He ignored the expressions on the faces around us that his statement had brought…</a:t>
            </a:r>
          </a:p>
        </p:txBody>
      </p:sp>
    </p:spTree>
    <p:extLst>
      <p:ext uri="{BB962C8B-B14F-4D97-AF65-F5344CB8AC3E}">
        <p14:creationId xmlns:p14="http://schemas.microsoft.com/office/powerpoint/2010/main" val="138880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03359" y="1051725"/>
            <a:ext cx="3668943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6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185510" y="274320"/>
            <a:ext cx="2868228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dismissive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1981201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Giving </a:t>
            </a:r>
            <a:r>
              <a:rPr lang="en-US" sz="2800" dirty="0" err="1">
                <a:solidFill>
                  <a:schemeClr val="bg1"/>
                </a:solidFill>
              </a:rPr>
              <a:t>dismission</a:t>
            </a:r>
            <a:endParaRPr lang="en-US" sz="2800" dirty="0">
              <a:solidFill>
                <a:schemeClr val="bg1"/>
              </a:solidFill>
            </a:endParaRPr>
          </a:p>
          <a:p>
            <a:pPr marL="742950" lvl="1" indent="-28575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–"/>
            </a:pPr>
            <a:r>
              <a:rPr lang="en-US" sz="2400" dirty="0">
                <a:solidFill>
                  <a:schemeClr val="bg1"/>
                </a:solidFill>
              </a:rPr>
              <a:t>The act dismissing or sending away; permission to leave; leave to depart; dismissal; as, the </a:t>
            </a:r>
            <a:r>
              <a:rPr lang="en-US" sz="2400" dirty="0" err="1">
                <a:solidFill>
                  <a:schemeClr val="bg1"/>
                </a:solidFill>
              </a:rPr>
              <a:t>dismission</a:t>
            </a:r>
            <a:r>
              <a:rPr lang="en-US" sz="2400" dirty="0">
                <a:solidFill>
                  <a:schemeClr val="bg1"/>
                </a:solidFill>
              </a:rPr>
              <a:t> of the grand jury.</a:t>
            </a:r>
          </a:p>
          <a:p>
            <a:pPr marL="742950" lvl="1" indent="-28575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–"/>
            </a:pPr>
            <a:r>
              <a:rPr lang="en-US" sz="2400" dirty="0">
                <a:solidFill>
                  <a:schemeClr val="bg1"/>
                </a:solidFill>
              </a:rPr>
              <a:t>Removal from office or employment; discharge, either with honor or with disgrace.</a:t>
            </a:r>
          </a:p>
          <a:p>
            <a:pPr marL="742950" lvl="1" indent="-28575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–"/>
            </a:pPr>
            <a:r>
              <a:rPr lang="en-US" sz="2400" dirty="0">
                <a:solidFill>
                  <a:schemeClr val="bg1"/>
                </a:solidFill>
              </a:rPr>
              <a:t>Rejection; a setting aside as trivial, invalid, or unworthy of consideration.</a:t>
            </a:r>
          </a:p>
        </p:txBody>
      </p:sp>
    </p:spTree>
    <p:extLst>
      <p:ext uri="{BB962C8B-B14F-4D97-AF65-F5344CB8AC3E}">
        <p14:creationId xmlns:p14="http://schemas.microsoft.com/office/powerpoint/2010/main" val="181181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01075" y="1051725"/>
            <a:ext cx="3873514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7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86049" y="274320"/>
            <a:ext cx="2967689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inevitable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1905000"/>
            <a:ext cx="8229600" cy="394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dirty="0">
                <a:solidFill>
                  <a:schemeClr val="bg1"/>
                </a:solidFill>
              </a:rPr>
              <a:t>It was, I suppose, </a:t>
            </a:r>
            <a:r>
              <a:rPr lang="en-US" sz="4400" b="1" dirty="0">
                <a:solidFill>
                  <a:srgbClr val="008001"/>
                </a:solidFill>
              </a:rPr>
              <a:t>inevitable</a:t>
            </a:r>
            <a:r>
              <a:rPr lang="en-US" sz="4400" dirty="0">
                <a:solidFill>
                  <a:schemeClr val="bg1"/>
                </a:solidFill>
              </a:rPr>
              <a:t> that Holmes and I would collaborate eventually on one of his cases.</a:t>
            </a:r>
            <a:endParaRPr lang="en-US" sz="2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64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03359" y="1051725"/>
            <a:ext cx="3668943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7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86049" y="274320"/>
            <a:ext cx="2967689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inevitable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2286001"/>
            <a:ext cx="82296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spcAft>
                <a:spcPts val="18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Not evitable; incapable of being shunned; unavoidable; certain. The inevitable hour</a:t>
            </a:r>
            <a:r>
              <a:rPr lang="en-US" sz="2800" dirty="0" smtClean="0">
                <a:solidFill>
                  <a:schemeClr val="bg1"/>
                </a:solidFill>
              </a:rPr>
              <a:t>. </a:t>
            </a:r>
          </a:p>
          <a:p>
            <a:pPr lvl="2" eaLnBrk="1" hangingPunct="1">
              <a:spcBef>
                <a:spcPct val="20000"/>
              </a:spcBef>
              <a:spcAft>
                <a:spcPts val="1800"/>
              </a:spcAft>
            </a:pPr>
            <a:r>
              <a:rPr lang="en-US" sz="1600" dirty="0" smtClean="0">
                <a:solidFill>
                  <a:schemeClr val="bg1"/>
                </a:solidFill>
              </a:rPr>
              <a:t>It </a:t>
            </a:r>
            <a:r>
              <a:rPr lang="en-US" sz="1600" dirty="0">
                <a:solidFill>
                  <a:schemeClr val="bg1"/>
                </a:solidFill>
              </a:rPr>
              <a:t>was inevitable; it was necessary; it was planted in the nature of </a:t>
            </a:r>
            <a:r>
              <a:rPr lang="en-US" sz="1600" dirty="0" smtClean="0">
                <a:solidFill>
                  <a:schemeClr val="bg1"/>
                </a:solidFill>
              </a:rPr>
              <a:t>things. -- </a:t>
            </a:r>
            <a:r>
              <a:rPr lang="en-US" sz="1600" i="1" dirty="0" smtClean="0">
                <a:solidFill>
                  <a:schemeClr val="bg1"/>
                </a:solidFill>
              </a:rPr>
              <a:t>Burke</a:t>
            </a:r>
            <a:r>
              <a:rPr lang="en-US" sz="1600" dirty="0">
                <a:solidFill>
                  <a:schemeClr val="bg1"/>
                </a:solidFill>
              </a:rPr>
              <a:t>.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8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Irresistible. “Inevitable charms.” </a:t>
            </a:r>
            <a:r>
              <a:rPr lang="en-US" sz="2800" i="1" dirty="0">
                <a:solidFill>
                  <a:schemeClr val="bg1"/>
                </a:solidFill>
              </a:rPr>
              <a:t>Dryden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33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01075" y="1051725"/>
            <a:ext cx="3873514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8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152999" y="274320"/>
            <a:ext cx="2900739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invariably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2362200"/>
            <a:ext cx="8229600" cy="394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200" dirty="0">
                <a:solidFill>
                  <a:schemeClr val="bg1"/>
                </a:solidFill>
              </a:rPr>
              <a:t>She </a:t>
            </a:r>
            <a:r>
              <a:rPr lang="en-US" sz="4200" b="1" dirty="0">
                <a:solidFill>
                  <a:srgbClr val="008001"/>
                </a:solidFill>
              </a:rPr>
              <a:t>invariably</a:t>
            </a:r>
            <a:r>
              <a:rPr lang="en-US" sz="4200" dirty="0">
                <a:solidFill>
                  <a:schemeClr val="bg1"/>
                </a:solidFill>
              </a:rPr>
              <a:t> made me feel clumsy, uncouth, </a:t>
            </a:r>
            <a:r>
              <a:rPr lang="en-US" sz="4200" dirty="0" smtClean="0">
                <a:solidFill>
                  <a:schemeClr val="bg1"/>
                </a:solidFill>
              </a:rPr>
              <a:t>and unreasonably </a:t>
            </a:r>
            <a:r>
              <a:rPr lang="en-US" sz="4200" dirty="0">
                <a:solidFill>
                  <a:schemeClr val="bg1"/>
                </a:solidFill>
              </a:rPr>
              <a:t>touchy </a:t>
            </a:r>
          </a:p>
          <a:p>
            <a:pPr algn="ctr" eaLnBrk="1" hangingPunct="1"/>
            <a:r>
              <a:rPr lang="en-US" sz="4200" dirty="0">
                <a:solidFill>
                  <a:schemeClr val="bg1"/>
                </a:solidFill>
              </a:rPr>
              <a:t>about my height and the corresponding size </a:t>
            </a:r>
          </a:p>
          <a:p>
            <a:pPr algn="ctr" eaLnBrk="1" hangingPunct="1"/>
            <a:r>
              <a:rPr lang="en-US" sz="4200" dirty="0">
                <a:solidFill>
                  <a:schemeClr val="bg1"/>
                </a:solidFill>
              </a:rPr>
              <a:t>of my feet.</a:t>
            </a:r>
            <a:endParaRPr lang="en-US" sz="4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05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03359" y="1051725"/>
            <a:ext cx="3668943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8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152999" y="274320"/>
            <a:ext cx="2900739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invariably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2286000"/>
            <a:ext cx="82296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Constantly; uniformly; without alteration or change. We are bound to pursue invariably the path of duty.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04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01075" y="1051725"/>
            <a:ext cx="3873514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9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475476" y="274320"/>
            <a:ext cx="1578262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mad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381000" y="16764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600" dirty="0"/>
              <a:t>It was a </a:t>
            </a:r>
            <a:r>
              <a:rPr lang="en-US" sz="3600" b="1" dirty="0">
                <a:solidFill>
                  <a:srgbClr val="008001"/>
                </a:solidFill>
              </a:rPr>
              <a:t>mad</a:t>
            </a:r>
            <a:r>
              <a:rPr lang="en-US" sz="3600" dirty="0"/>
              <a:t> time and, looked at objectively, was probably the worst possible situation for me, but somehow the </a:t>
            </a:r>
            <a:r>
              <a:rPr lang="en-US" sz="3600" b="1" dirty="0">
                <a:solidFill>
                  <a:srgbClr val="008001"/>
                </a:solidFill>
              </a:rPr>
              <a:t>madness</a:t>
            </a:r>
            <a:r>
              <a:rPr lang="en-US" sz="3600" dirty="0"/>
              <a:t> around me and the turmoil I carried within myself acted as counterweights, and I survived in the </a:t>
            </a:r>
            <a:r>
              <a:rPr lang="en-US" sz="3600" dirty="0" err="1"/>
              <a:t>centre</a:t>
            </a:r>
            <a:r>
              <a:rPr lang="en-US" sz="3600" dirty="0"/>
              <a:t>.</a:t>
            </a:r>
            <a:endParaRPr lang="en-US" sz="3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75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 txBox="1">
            <a:spLocks/>
          </p:cNvSpPr>
          <p:nvPr/>
        </p:nvSpPr>
        <p:spPr bwMode="auto">
          <a:xfrm>
            <a:off x="457200" y="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>
                <a:solidFill>
                  <a:schemeClr val="bg1"/>
                </a:solidFill>
              </a:rPr>
              <a:t>The List</a:t>
            </a:r>
          </a:p>
        </p:txBody>
      </p:sp>
      <p:sp>
        <p:nvSpPr>
          <p:cNvPr id="15363" name="Content Placeholder 6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4102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3" action="ppaction://hlinksldjump"/>
              </a:rPr>
              <a:t>1.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anticipation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4" action="ppaction://hlinksldjump"/>
              </a:rPr>
              <a:t>2.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conceal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5" action="ppaction://hlinksldjump"/>
              </a:rPr>
              <a:t>3.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consult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6" action="ppaction://hlinksldjump"/>
              </a:rPr>
              <a:t>4.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convenience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7" action="ppaction://hlinksldjump"/>
              </a:rPr>
              <a:t>5.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discreet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8" action="ppaction://hlinksldjump"/>
              </a:rPr>
              <a:t>6.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dismissive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9" action="ppaction://hlinksldjump"/>
              </a:rPr>
              <a:t>7.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inevitable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10" action="ppaction://hlinksldjump"/>
              </a:rPr>
              <a:t>8.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invariably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11" action="ppaction://hlinksldjump"/>
              </a:rPr>
              <a:t>9.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mad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12" action="ppaction://hlinksldjump"/>
              </a:rPr>
              <a:t>10.</a:t>
            </a:r>
            <a:r>
              <a:rPr lang="en-US" dirty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peripheral</a:t>
            </a:r>
            <a:endParaRPr lang="en-US" dirty="0">
              <a:latin typeface="Century Gothic" charset="0"/>
              <a:ea typeface="ＭＳ Ｐゴシック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41020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3" action="ppaction://hlinksldjump"/>
              </a:rPr>
              <a:t>11.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persistent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4" action="ppaction://hlinksldjump"/>
              </a:rPr>
              <a:t>12.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relish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5" action="ppaction://hlinksldjump"/>
              </a:rPr>
              <a:t>13.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remnant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6" action="ppaction://hlinksldjump"/>
              </a:rPr>
              <a:t>14.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remote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7" action="ppaction://hlinksldjump"/>
              </a:rPr>
              <a:t>15.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restore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8" action="ppaction://hlinksldjump"/>
              </a:rPr>
              <a:t>16.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sodden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9" action="ppaction://hlinksldjump"/>
              </a:rPr>
              <a:t>17.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speculation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20" action="ppaction://hlinksldjump"/>
              </a:rPr>
              <a:t>18.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upright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21" action="ppaction://hlinksldjump"/>
              </a:rPr>
              <a:t>19.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vague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22" action="ppaction://hlinksldjump"/>
              </a:rPr>
              <a:t>20.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wariness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dirty="0">
              <a:ea typeface="MS PGothic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03359" y="1051725"/>
            <a:ext cx="3668943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9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475476" y="274320"/>
            <a:ext cx="1578262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mad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1905000"/>
            <a:ext cx="8229600" cy="4495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spcAft>
                <a:spcPts val="24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Disordered in intellect; crazy; insane.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2400"/>
              </a:spcAft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Excited </a:t>
            </a:r>
            <a:r>
              <a:rPr lang="en-US" sz="2800" dirty="0">
                <a:solidFill>
                  <a:schemeClr val="bg1"/>
                </a:solidFill>
              </a:rPr>
              <a:t>beyond self-control or the restraint of reason; inflamed by violent or uncontrollable desire, passion, or appetite; as, to be mad with terror, lust, or hatred; mad against political reform.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2400"/>
              </a:spcAft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Expressing </a:t>
            </a:r>
            <a:r>
              <a:rPr lang="en-US" sz="2800" dirty="0">
                <a:solidFill>
                  <a:schemeClr val="bg1"/>
                </a:solidFill>
              </a:rPr>
              <a:t>distraction; prompted by infatuation, fury, or extreme rashness.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5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22897" y="1051725"/>
            <a:ext cx="4029869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10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978597" y="274320"/>
            <a:ext cx="3075141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peripheral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458788" y="14478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000" dirty="0">
                <a:solidFill>
                  <a:schemeClr val="bg1"/>
                </a:solidFill>
              </a:rPr>
              <a:t>That awareness was at the time </a:t>
            </a:r>
            <a:r>
              <a:rPr lang="en-US" sz="4000" b="1" dirty="0">
                <a:solidFill>
                  <a:srgbClr val="008001"/>
                </a:solidFill>
              </a:rPr>
              <a:t>peripheral</a:t>
            </a:r>
            <a:r>
              <a:rPr lang="en-US" sz="4000" dirty="0">
                <a:solidFill>
                  <a:schemeClr val="bg1"/>
                </a:solidFill>
              </a:rPr>
              <a:t>, however. Bitterness is an aftertaste that comes when the sweetness has had time to fade, and there was much that was sweet about that summer.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34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80571" y="1051725"/>
            <a:ext cx="3914520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10th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978597" y="274320"/>
            <a:ext cx="3075141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peripheral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2133600"/>
            <a:ext cx="8229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spcAft>
                <a:spcPts val="18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Of or pertaining to a periphery; constituting a periphery; </a:t>
            </a:r>
            <a:r>
              <a:rPr lang="en-US" sz="2800" dirty="0" err="1">
                <a:solidFill>
                  <a:schemeClr val="bg1"/>
                </a:solidFill>
              </a:rPr>
              <a:t>peripheric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8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(Anat.) External; away from the center; as, the peripheral portion of the nervous system.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87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22897" y="1051725"/>
            <a:ext cx="4029869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11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11133" y="274320"/>
            <a:ext cx="2842605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persistent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381000" y="2133600"/>
            <a:ext cx="8229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dirty="0">
                <a:solidFill>
                  <a:schemeClr val="bg1"/>
                </a:solidFill>
              </a:rPr>
              <a:t>One morning my aunt had become too </a:t>
            </a:r>
            <a:r>
              <a:rPr lang="en-US" sz="4400" b="1" dirty="0">
                <a:solidFill>
                  <a:srgbClr val="008001"/>
                </a:solidFill>
              </a:rPr>
              <a:t>persistent</a:t>
            </a:r>
            <a:r>
              <a:rPr lang="en-US" sz="4400" dirty="0">
                <a:solidFill>
                  <a:schemeClr val="bg1"/>
                </a:solidFill>
              </a:rPr>
              <a:t> in her questions about my “nightmares,” and I had hit her in the face...</a:t>
            </a:r>
            <a:endParaRPr lang="en-US" sz="2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93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80571" y="1051725"/>
            <a:ext cx="3914520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11th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11133" y="274320"/>
            <a:ext cx="2842605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persistent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20574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spcAft>
                <a:spcPts val="24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Inclined to persist; having staying qualities; tenacious of position or purpose.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24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(Biol.) Remaining beyond the period when parts of the same kind sometimes fall off or are absorbed; permanent; as, persistent teeth or gills; a persistent calyx; -- opposed to deciduous, and </a:t>
            </a:r>
            <a:r>
              <a:rPr lang="en-US" sz="2800" dirty="0" err="1">
                <a:solidFill>
                  <a:schemeClr val="bg1"/>
                </a:solidFill>
              </a:rPr>
              <a:t>caducous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90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22897" y="1051725"/>
            <a:ext cx="4029869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12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453435" y="274320"/>
            <a:ext cx="1600303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relish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458788" y="19050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000" dirty="0">
                <a:solidFill>
                  <a:schemeClr val="bg1"/>
                </a:solidFill>
              </a:rPr>
              <a:t>I had grown to </a:t>
            </a:r>
            <a:r>
              <a:rPr lang="en-US" sz="4000" b="1" dirty="0">
                <a:solidFill>
                  <a:srgbClr val="008001"/>
                </a:solidFill>
              </a:rPr>
              <a:t>relish</a:t>
            </a:r>
            <a:r>
              <a:rPr lang="en-US" sz="4000" dirty="0">
                <a:solidFill>
                  <a:schemeClr val="bg1"/>
                </a:solidFill>
              </a:rPr>
              <a:t> the quick, proud smile that very occasionally followed a noteworthy success, and I knew that these examinations I was passing with flying </a:t>
            </a:r>
            <a:r>
              <a:rPr lang="en-US" sz="4000" dirty="0" smtClean="0">
                <a:solidFill>
                  <a:schemeClr val="bg1"/>
                </a:solidFill>
              </a:rPr>
              <a:t>colors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39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25182" y="1051725"/>
            <a:ext cx="3825298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12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453435" y="274320"/>
            <a:ext cx="1600303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relish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2286001"/>
            <a:ext cx="82296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spcAft>
                <a:spcPts val="24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To taste or eat with pleasure; to like the flavor of; to partake of with gratification; hence, to enjoy; to be pleased with or gratified by; to experience pleasure from; as, to relish food.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2400"/>
              </a:spcAft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To </a:t>
            </a:r>
            <a:r>
              <a:rPr lang="en-US" sz="2800" dirty="0">
                <a:solidFill>
                  <a:schemeClr val="bg1"/>
                </a:solidFill>
              </a:rPr>
              <a:t>give a relish to; to cause to taste agreeably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97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22897" y="1051725"/>
            <a:ext cx="4029869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13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48352" y="274320"/>
            <a:ext cx="2605386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remnant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381000" y="2057400"/>
            <a:ext cx="8229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dirty="0">
                <a:solidFill>
                  <a:schemeClr val="bg1"/>
                </a:solidFill>
              </a:rPr>
              <a:t>I woke once during the night, disorientated by the strange room and the </a:t>
            </a:r>
            <a:r>
              <a:rPr lang="en-US" sz="4400" b="1" dirty="0">
                <a:solidFill>
                  <a:srgbClr val="008001"/>
                </a:solidFill>
              </a:rPr>
              <a:t>remnants</a:t>
            </a:r>
            <a:r>
              <a:rPr lang="en-US" sz="4400" dirty="0">
                <a:solidFill>
                  <a:schemeClr val="bg1"/>
                </a:solidFill>
              </a:rPr>
              <a:t> of alcohol in my bloodstream.</a:t>
            </a:r>
            <a:endParaRPr lang="en-US" sz="4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43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25182" y="1051725"/>
            <a:ext cx="3825298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13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48352" y="274320"/>
            <a:ext cx="2605386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remnant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20574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spcAft>
                <a:spcPts val="18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That which remains after a part is removed, destroyed, used up, performed, etc.; residue. 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spcAft>
                <a:spcPts val="1800"/>
              </a:spcAft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A </a:t>
            </a:r>
            <a:r>
              <a:rPr lang="en-US" sz="2800" dirty="0">
                <a:solidFill>
                  <a:schemeClr val="bg1"/>
                </a:solidFill>
              </a:rPr>
              <a:t>small portion; a slight trace; a fragment; a little bit; a scrap.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800"/>
              </a:spcAft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Syn</a:t>
            </a:r>
            <a:r>
              <a:rPr lang="en-US" sz="2800" dirty="0">
                <a:solidFill>
                  <a:schemeClr val="bg1"/>
                </a:solidFill>
              </a:rPr>
              <a:t>. -- Residue; rest; remains; remainder.</a:t>
            </a:r>
          </a:p>
        </p:txBody>
      </p:sp>
    </p:spTree>
    <p:extLst>
      <p:ext uri="{BB962C8B-B14F-4D97-AF65-F5344CB8AC3E}">
        <p14:creationId xmlns:p14="http://schemas.microsoft.com/office/powerpoint/2010/main" val="334456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83843" y="1051725"/>
            <a:ext cx="4107978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14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785860" y="274320"/>
            <a:ext cx="2267878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remote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2209800"/>
            <a:ext cx="8229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dirty="0">
                <a:solidFill>
                  <a:schemeClr val="bg1"/>
                </a:solidFill>
              </a:rPr>
              <a:t>“It is a very </a:t>
            </a:r>
            <a:r>
              <a:rPr lang="en-US" sz="4400" b="1" dirty="0">
                <a:solidFill>
                  <a:srgbClr val="008001"/>
                </a:solidFill>
              </a:rPr>
              <a:t>remote</a:t>
            </a:r>
            <a:r>
              <a:rPr lang="en-US" sz="4400" dirty="0">
                <a:solidFill>
                  <a:schemeClr val="bg1"/>
                </a:solidFill>
              </a:rPr>
              <a:t> area, no one heard an automobile after dark, and the police had every road blocked by six o’clock in the morning.</a:t>
            </a:r>
          </a:p>
        </p:txBody>
      </p:sp>
    </p:spTree>
    <p:extLst>
      <p:ext uri="{BB962C8B-B14F-4D97-AF65-F5344CB8AC3E}">
        <p14:creationId xmlns:p14="http://schemas.microsoft.com/office/powerpoint/2010/main" val="70453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48681" y="1051725"/>
            <a:ext cx="3978302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st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476882" y="274320"/>
            <a:ext cx="3576856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anticipation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1905000"/>
            <a:ext cx="8229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dirty="0">
                <a:solidFill>
                  <a:schemeClr val="bg1"/>
                </a:solidFill>
              </a:rPr>
              <a:t>He nearly fell once, and I held my breath in </a:t>
            </a:r>
            <a:r>
              <a:rPr lang="en-US" sz="4400" b="1" dirty="0">
                <a:solidFill>
                  <a:srgbClr val="008001"/>
                </a:solidFill>
              </a:rPr>
              <a:t>anticipation</a:t>
            </a:r>
            <a:r>
              <a:rPr lang="en-US" sz="4400" dirty="0">
                <a:solidFill>
                  <a:schemeClr val="bg1"/>
                </a:solidFill>
              </a:rPr>
              <a:t> of broken bones and scattered money…</a:t>
            </a:r>
          </a:p>
        </p:txBody>
      </p:sp>
    </p:spTree>
    <p:extLst>
      <p:ext uri="{BB962C8B-B14F-4D97-AF65-F5344CB8AC3E}">
        <p14:creationId xmlns:p14="http://schemas.microsoft.com/office/powerpoint/2010/main" val="204921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25182" y="1051725"/>
            <a:ext cx="3825298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14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785860" y="274320"/>
            <a:ext cx="2267878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remote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1818913"/>
            <a:ext cx="8229600" cy="473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Removed to a distance; not near; far away; distant; -- said in respect to time or to place; as, remote ages; remote lands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Hence, removed; not agreeing, according, or being related; -- in various figurative uses. Specifically:</a:t>
            </a:r>
          </a:p>
          <a:p>
            <a:pPr marL="973138" indent="-514350" eaLnBrk="1" hangingPunct="1">
              <a:spcBef>
                <a:spcPct val="2000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dirty="0" smtClean="0">
                <a:solidFill>
                  <a:schemeClr val="bg1"/>
                </a:solidFill>
              </a:rPr>
              <a:t>Not agreeing; alien; foreign</a:t>
            </a:r>
          </a:p>
          <a:p>
            <a:pPr marL="973138" indent="-514350" eaLnBrk="1" hangingPunct="1">
              <a:spcBef>
                <a:spcPct val="2000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dirty="0" smtClean="0">
                <a:solidFill>
                  <a:schemeClr val="bg1"/>
                </a:solidFill>
              </a:rPr>
              <a:t>Not nearly related; not close; as, a remote connection or consanguinity. </a:t>
            </a:r>
          </a:p>
          <a:p>
            <a:pPr marL="973138" indent="-514350" eaLnBrk="1" hangingPunct="1">
              <a:spcBef>
                <a:spcPct val="2000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dirty="0" smtClean="0">
                <a:solidFill>
                  <a:schemeClr val="bg1"/>
                </a:solidFill>
              </a:rPr>
              <a:t>Separate; abstracted.</a:t>
            </a:r>
          </a:p>
          <a:p>
            <a:pPr marL="973138" indent="-514350" eaLnBrk="1" hangingPunct="1">
              <a:spcBef>
                <a:spcPct val="2000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dirty="0" smtClean="0">
                <a:solidFill>
                  <a:schemeClr val="bg1"/>
                </a:solidFill>
              </a:rPr>
              <a:t>Not proximate or acting directly; primary; distant. Not obvious or striking; as, a remote resemblance.</a:t>
            </a:r>
          </a:p>
          <a:p>
            <a:pPr marL="342900" indent="-342900" eaLnBrk="1" hangingPunct="1">
              <a:spcBef>
                <a:spcPct val="20000"/>
              </a:spcBef>
              <a:buFont typeface="Arial" charset="0"/>
              <a:buChar char="•"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22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22897" y="1051725"/>
            <a:ext cx="4029869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15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928577" y="274320"/>
            <a:ext cx="2125161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restore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2057400"/>
            <a:ext cx="8229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dirty="0">
                <a:solidFill>
                  <a:schemeClr val="bg1"/>
                </a:solidFill>
              </a:rPr>
              <a:t>On the first night he cannot bear to have me with him, but a few days later he is </a:t>
            </a:r>
            <a:r>
              <a:rPr lang="en-US" sz="4400" b="1" dirty="0">
                <a:solidFill>
                  <a:srgbClr val="008001"/>
                </a:solidFill>
              </a:rPr>
              <a:t>restored</a:t>
            </a:r>
            <a:r>
              <a:rPr lang="en-US" sz="4400" dirty="0">
                <a:solidFill>
                  <a:schemeClr val="bg1"/>
                </a:solidFill>
              </a:rPr>
              <a:t> to himself, until the next time.</a:t>
            </a:r>
            <a:endParaRPr lang="en-US" sz="2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21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25182" y="1051725"/>
            <a:ext cx="3825298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15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928577" y="274320"/>
            <a:ext cx="2125161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restore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1981200"/>
            <a:ext cx="8229600" cy="42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spcAft>
                <a:spcPts val="24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To bring back to its former state; to bring back from a state of ruin, decay, disease, or the like; to repair; to renew; to recover. 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2400"/>
              </a:spcAft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To </a:t>
            </a:r>
            <a:r>
              <a:rPr lang="en-US" sz="2800" dirty="0">
                <a:solidFill>
                  <a:schemeClr val="bg1"/>
                </a:solidFill>
              </a:rPr>
              <a:t>give or bring back, as that which has been lost., or taken away; to bring back to the owner; to replace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08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22897" y="1051725"/>
            <a:ext cx="4029869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16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704307" y="274320"/>
            <a:ext cx="2349431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sodden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533400" y="18288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600" dirty="0">
                <a:solidFill>
                  <a:schemeClr val="bg1"/>
                </a:solidFill>
              </a:rPr>
              <a:t>The sun came out as I walked the </a:t>
            </a:r>
            <a:r>
              <a:rPr lang="en-US" sz="3600" b="1" dirty="0">
                <a:solidFill>
                  <a:srgbClr val="008001"/>
                </a:solidFill>
              </a:rPr>
              <a:t>sodden</a:t>
            </a:r>
            <a:r>
              <a:rPr lang="en-US" sz="3600" dirty="0">
                <a:solidFill>
                  <a:schemeClr val="bg1"/>
                </a:solidFill>
              </a:rPr>
              <a:t> hills, and the heat soared. As a result, I left my muddy boots outside the door and let myself in through the kitchen, spattered with mud and dripping with sweat from the humidity and the wrong clothing.</a:t>
            </a:r>
            <a:endParaRPr lang="en-US" sz="3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18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80573" y="1051725"/>
            <a:ext cx="3914520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16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word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704307" y="274320"/>
            <a:ext cx="2349431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sodden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20574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spcAft>
                <a:spcPts val="24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Boiled; seethed; also, soaked; heavy with moisture; saturated; as, sodden beef; sodden bread; sodden fields.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24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To be seethed; to become sodden.</a:t>
            </a:r>
          </a:p>
        </p:txBody>
      </p:sp>
    </p:spTree>
    <p:extLst>
      <p:ext uri="{BB962C8B-B14F-4D97-AF65-F5344CB8AC3E}">
        <p14:creationId xmlns:p14="http://schemas.microsoft.com/office/powerpoint/2010/main" val="68806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78288" y="1051725"/>
            <a:ext cx="4119091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17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word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581854" y="274320"/>
            <a:ext cx="3471884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speculation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1905000"/>
            <a:ext cx="8229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dirty="0">
                <a:solidFill>
                  <a:schemeClr val="bg1"/>
                </a:solidFill>
              </a:rPr>
              <a:t>“Nothing, Russell. Merely </a:t>
            </a:r>
            <a:r>
              <a:rPr lang="en-US" sz="4400" b="1" dirty="0">
                <a:solidFill>
                  <a:srgbClr val="008001"/>
                </a:solidFill>
              </a:rPr>
              <a:t>speculation</a:t>
            </a:r>
            <a:r>
              <a:rPr lang="en-US" sz="4400" dirty="0">
                <a:solidFill>
                  <a:schemeClr val="bg1"/>
                </a:solidFill>
              </a:rPr>
              <a:t> without data, </a:t>
            </a:r>
          </a:p>
          <a:p>
            <a:pPr algn="ctr" eaLnBrk="1" hangingPunct="1"/>
            <a:r>
              <a:rPr lang="en-US" sz="4400" dirty="0">
                <a:solidFill>
                  <a:schemeClr val="bg1"/>
                </a:solidFill>
              </a:rPr>
              <a:t>a fruitless exercise </a:t>
            </a:r>
          </a:p>
          <a:p>
            <a:pPr algn="ctr" eaLnBrk="1" hangingPunct="1"/>
            <a:r>
              <a:rPr lang="en-US" sz="4400" dirty="0">
                <a:solidFill>
                  <a:schemeClr val="bg1"/>
                </a:solidFill>
              </a:rPr>
              <a:t>at the best of times.”</a:t>
            </a:r>
          </a:p>
        </p:txBody>
      </p:sp>
    </p:spTree>
    <p:extLst>
      <p:ext uri="{BB962C8B-B14F-4D97-AF65-F5344CB8AC3E}">
        <p14:creationId xmlns:p14="http://schemas.microsoft.com/office/powerpoint/2010/main" val="192873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80574" y="1051725"/>
            <a:ext cx="3914520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17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word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581854" y="274320"/>
            <a:ext cx="3471884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speculation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1795637"/>
            <a:ext cx="8229600" cy="4757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spcAft>
                <a:spcPts val="18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The act of speculating. Specifically: -- Examination by the eye; view. </a:t>
            </a:r>
          </a:p>
          <a:p>
            <a:pPr marL="742950" lvl="1" indent="-285750" eaLnBrk="1" hangingPunct="1">
              <a:spcBef>
                <a:spcPct val="20000"/>
              </a:spcBef>
              <a:spcAft>
                <a:spcPts val="1800"/>
              </a:spcAft>
              <a:buFont typeface="Arial" charset="0"/>
              <a:buChar char="–"/>
            </a:pPr>
            <a:r>
              <a:rPr lang="en-US" sz="2400" dirty="0">
                <a:solidFill>
                  <a:schemeClr val="bg1"/>
                </a:solidFill>
              </a:rPr>
              <a:t>Thenceforth to speculations high or deep I turned my thoughts. </a:t>
            </a:r>
            <a:r>
              <a:rPr lang="en-US" sz="2400" i="1" dirty="0">
                <a:solidFill>
                  <a:schemeClr val="bg1"/>
                </a:solidFill>
              </a:rPr>
              <a:t>Milton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8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(Philos.) The act or process of reasoning a priori from premises given or assumed. 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8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A conclusion to which the mind comes by speculating; mere theory; view; notion; conjecture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35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22897" y="1051725"/>
            <a:ext cx="4029869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18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51157" y="274320"/>
            <a:ext cx="2202581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upright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1981200"/>
            <a:ext cx="8229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dirty="0">
                <a:solidFill>
                  <a:schemeClr val="bg1"/>
                </a:solidFill>
              </a:rPr>
              <a:t>Mrs. Barker’s face went dead white and she swayed in her chair. I leapt to my feet and held her </a:t>
            </a:r>
            <a:r>
              <a:rPr lang="en-US" sz="4400" b="1" dirty="0">
                <a:solidFill>
                  <a:srgbClr val="008001"/>
                </a:solidFill>
              </a:rPr>
              <a:t>upright</a:t>
            </a:r>
            <a:r>
              <a:rPr lang="en-US" sz="4400" dirty="0">
                <a:solidFill>
                  <a:schemeClr val="bg1"/>
                </a:solidFill>
              </a:rPr>
              <a:t> while Holmes went for the brandy.</a:t>
            </a:r>
          </a:p>
        </p:txBody>
      </p:sp>
    </p:spTree>
    <p:extLst>
      <p:ext uri="{BB962C8B-B14F-4D97-AF65-F5344CB8AC3E}">
        <p14:creationId xmlns:p14="http://schemas.microsoft.com/office/powerpoint/2010/main" val="318187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25182" y="1051725"/>
            <a:ext cx="3825298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18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51157" y="274320"/>
            <a:ext cx="2202581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upright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18288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spcAft>
                <a:spcPts val="18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In an erect position or posture; perpendicular; vertical, or nearly vertical; pointing upward; as, an upright tree.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800"/>
              </a:spcAft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Morally </a:t>
            </a:r>
            <a:r>
              <a:rPr lang="en-US" sz="2800" dirty="0">
                <a:solidFill>
                  <a:schemeClr val="bg1"/>
                </a:solidFill>
              </a:rPr>
              <a:t>erect; having rectitude; honest; just; as, a man upright in all his ways.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800"/>
              </a:spcAft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Conformable </a:t>
            </a:r>
            <a:r>
              <a:rPr lang="en-US" sz="2800" dirty="0">
                <a:solidFill>
                  <a:schemeClr val="bg1"/>
                </a:solidFill>
              </a:rPr>
              <a:t>to moral rectitude.</a:t>
            </a:r>
          </a:p>
          <a:p>
            <a:pPr marL="742950" lvl="1" indent="-285750" eaLnBrk="1" hangingPunct="1">
              <a:spcBef>
                <a:spcPct val="20000"/>
              </a:spcBef>
              <a:spcAft>
                <a:spcPts val="1800"/>
              </a:spcAft>
              <a:buFont typeface="Arial" charset="0"/>
              <a:buChar char="–"/>
            </a:pPr>
            <a:r>
              <a:rPr lang="en-US" sz="2400" dirty="0">
                <a:solidFill>
                  <a:schemeClr val="bg1"/>
                </a:solidFill>
              </a:rPr>
              <a:t>Conscience rewards upright conduct with pleasure. </a:t>
            </a:r>
            <a:r>
              <a:rPr lang="en-US" sz="2400" i="1" dirty="0">
                <a:solidFill>
                  <a:schemeClr val="bg1"/>
                </a:solidFill>
              </a:rPr>
              <a:t>J. M. Mason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582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78288" y="1051725"/>
            <a:ext cx="4119091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19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word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989190" y="274320"/>
            <a:ext cx="2064548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vague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1981200"/>
            <a:ext cx="82296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dirty="0">
                <a:solidFill>
                  <a:schemeClr val="bg1"/>
                </a:solidFill>
              </a:rPr>
              <a:t>I sat down beside Holmes, feeling a </a:t>
            </a:r>
            <a:r>
              <a:rPr lang="en-US" sz="4400" b="1" dirty="0">
                <a:solidFill>
                  <a:srgbClr val="008001"/>
                </a:solidFill>
              </a:rPr>
              <a:t>vague</a:t>
            </a:r>
            <a:r>
              <a:rPr lang="en-US" sz="4400" dirty="0">
                <a:solidFill>
                  <a:schemeClr val="bg1"/>
                </a:solidFill>
              </a:rPr>
              <a:t> need to </a:t>
            </a:r>
            <a:r>
              <a:rPr lang="en-US" sz="4400" dirty="0" smtClean="0">
                <a:solidFill>
                  <a:schemeClr val="bg1"/>
                </a:solidFill>
              </a:rPr>
              <a:t>apologize </a:t>
            </a:r>
            <a:r>
              <a:rPr lang="en-US" sz="4400" dirty="0">
                <a:solidFill>
                  <a:schemeClr val="bg1"/>
                </a:solidFill>
              </a:rPr>
              <a:t>to somebody.</a:t>
            </a:r>
            <a:endParaRPr lang="en-US" sz="2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19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24207" y="1051725"/>
            <a:ext cx="3627248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st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476882" y="274320"/>
            <a:ext cx="3576856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anticipation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2133600"/>
            <a:ext cx="8229600" cy="435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anose="020B0600070205080204" pitchFamily="34" charset="-128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panose="020B0600070205080204" pitchFamily="34" charset="-128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eaLnBrk="1" hangingPunct="1">
              <a:spcAft>
                <a:spcPts val="1800"/>
              </a:spcAft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The act of anticipating, taking up, placing, or considering something beforehand, or before the proper time in natural order.</a:t>
            </a:r>
          </a:p>
          <a:p>
            <a:pPr marL="342900" indent="-342900" algn="l" eaLnBrk="1" hangingPunct="1">
              <a:spcAft>
                <a:spcPts val="1800"/>
              </a:spcAft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Previous view or impression of what is to happen; instinctive prevision; foretaste; </a:t>
            </a:r>
            <a:r>
              <a:rPr lang="en-US" sz="2800" dirty="0" err="1" smtClean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antepast</a:t>
            </a:r>
            <a:r>
              <a:rPr lang="en-US" sz="2800" dirty="0" smtClean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; as, the anticipation of the joys of heaven.</a:t>
            </a:r>
          </a:p>
          <a:p>
            <a:pPr marL="342900" indent="-342900" algn="l" eaLnBrk="1" hangingPunct="1">
              <a:spcAft>
                <a:spcPts val="1800"/>
              </a:spcAft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Hasty notion; intuitive preconception.</a:t>
            </a:r>
          </a:p>
        </p:txBody>
      </p:sp>
    </p:spTree>
    <p:extLst>
      <p:ext uri="{BB962C8B-B14F-4D97-AF65-F5344CB8AC3E}">
        <p14:creationId xmlns:p14="http://schemas.microsoft.com/office/powerpoint/2010/main" val="43526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25182" y="1051725"/>
            <a:ext cx="3825298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19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989190" y="274320"/>
            <a:ext cx="2064548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vague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65465" y="1905000"/>
            <a:ext cx="8971994" cy="435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Unsettled; unfixed; undetermined; indefinite; ambiguous; as, a vague idea; a vague proposition.</a:t>
            </a:r>
          </a:p>
          <a:p>
            <a:pPr marL="742950" lvl="1" indent="-28575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–"/>
            </a:pPr>
            <a:r>
              <a:rPr lang="en-US" sz="2400" dirty="0">
                <a:solidFill>
                  <a:schemeClr val="bg1"/>
                </a:solidFill>
              </a:rPr>
              <a:t>This faith is neither a mere fantasy of future glory, nor a vague ebullition of feeling. </a:t>
            </a:r>
            <a:r>
              <a:rPr lang="en-US" sz="2400" i="1" dirty="0">
                <a:solidFill>
                  <a:schemeClr val="bg1"/>
                </a:solidFill>
              </a:rPr>
              <a:t>I. Taylor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Proceeding </a:t>
            </a:r>
            <a:r>
              <a:rPr lang="en-US" sz="2800" dirty="0">
                <a:solidFill>
                  <a:schemeClr val="bg1"/>
                </a:solidFill>
              </a:rPr>
              <a:t>from no known authority; unauthenticated; uncertain; flying; as, a vague report.</a:t>
            </a:r>
          </a:p>
          <a:p>
            <a:pPr marL="742950" lvl="1" indent="-28575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–"/>
            </a:pPr>
            <a:r>
              <a:rPr lang="en-US" sz="2400" dirty="0">
                <a:solidFill>
                  <a:schemeClr val="bg1"/>
                </a:solidFill>
              </a:rPr>
              <a:t>Some legend strange and value. </a:t>
            </a:r>
            <a:r>
              <a:rPr lang="en-US" sz="2400" i="1" dirty="0">
                <a:solidFill>
                  <a:schemeClr val="bg1"/>
                </a:solidFill>
              </a:rPr>
              <a:t>Longfellow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07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22897" y="1051725"/>
            <a:ext cx="4029869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20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90782" y="274320"/>
            <a:ext cx="2562956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wariness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2133600"/>
            <a:ext cx="8229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dirty="0">
                <a:solidFill>
                  <a:schemeClr val="bg1"/>
                </a:solidFill>
              </a:rPr>
              <a:t>I looked up and saw a portly, </a:t>
            </a:r>
            <a:r>
              <a:rPr lang="en-US" sz="4400" dirty="0" smtClean="0">
                <a:solidFill>
                  <a:schemeClr val="bg1"/>
                </a:solidFill>
              </a:rPr>
              <a:t>mustachioed </a:t>
            </a:r>
            <a:r>
              <a:rPr lang="en-US" sz="4400" dirty="0">
                <a:solidFill>
                  <a:schemeClr val="bg1"/>
                </a:solidFill>
              </a:rPr>
              <a:t>figure in the doorway, smiling radiantly. Even without my spectacles I knew instantly who it was and concealed my </a:t>
            </a:r>
            <a:r>
              <a:rPr lang="en-US" sz="4400" b="1" dirty="0">
                <a:solidFill>
                  <a:srgbClr val="008001"/>
                </a:solidFill>
              </a:rPr>
              <a:t>wariness</a:t>
            </a:r>
            <a:r>
              <a:rPr lang="en-US" sz="4400" dirty="0">
                <a:solidFill>
                  <a:schemeClr val="bg1"/>
                </a:solidFill>
              </a:rPr>
              <a:t>.</a:t>
            </a:r>
            <a:endParaRPr lang="en-US" sz="2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95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25182" y="1051725"/>
            <a:ext cx="3825298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20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90782" y="274320"/>
            <a:ext cx="2562956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wariness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1981200"/>
            <a:ext cx="8229600" cy="4776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1" hangingPunct="1">
              <a:spcBef>
                <a:spcPct val="20000"/>
              </a:spcBef>
              <a:spcAft>
                <a:spcPts val="2400"/>
              </a:spcAft>
              <a:buFont typeface="Arial" charset="0"/>
              <a:buChar char="•"/>
            </a:pPr>
            <a:r>
              <a:rPr lang="en-US" sz="2800" dirty="0">
                <a:solidFill>
                  <a:srgbClr val="FFFFFF"/>
                </a:solidFill>
                <a:latin typeface="+mn-lt"/>
              </a:rPr>
              <a:t>The quality or state of being wary; care to foresee and guard against evil; cautiousness. “An almost reptile wariness." </a:t>
            </a:r>
            <a:r>
              <a:rPr lang="en-US" sz="2800" i="1" dirty="0">
                <a:solidFill>
                  <a:srgbClr val="FFFFFF"/>
                </a:solidFill>
                <a:latin typeface="+mn-lt"/>
              </a:rPr>
              <a:t>G. W. Cable</a:t>
            </a:r>
            <a:r>
              <a:rPr lang="en-US" sz="2800" dirty="0">
                <a:solidFill>
                  <a:srgbClr val="FFFFFF"/>
                </a:solidFill>
                <a:latin typeface="+mn-lt"/>
              </a:rPr>
              <a:t>.</a:t>
            </a:r>
          </a:p>
          <a:p>
            <a:pPr marL="742950" lvl="1" indent="-285750" eaLnBrk="1" hangingPunct="1">
              <a:spcBef>
                <a:spcPct val="20000"/>
              </a:spcBef>
              <a:spcAft>
                <a:spcPts val="2400"/>
              </a:spcAft>
              <a:buFont typeface="Arial" charset="0"/>
              <a:buChar char="–"/>
            </a:pPr>
            <a:r>
              <a:rPr lang="en-US" sz="2400" dirty="0">
                <a:solidFill>
                  <a:srgbClr val="FFFFFF"/>
                </a:solidFill>
                <a:latin typeface="+mn-lt"/>
              </a:rPr>
              <a:t>To determine what are little things in religion, great wariness is to be used. </a:t>
            </a:r>
            <a:r>
              <a:rPr lang="en-US" sz="2400" i="1" dirty="0">
                <a:solidFill>
                  <a:srgbClr val="FFFFFF"/>
                </a:solidFill>
                <a:latin typeface="+mn-lt"/>
              </a:rPr>
              <a:t>Sprat</a:t>
            </a:r>
            <a:r>
              <a:rPr lang="en-US" sz="2400" dirty="0">
                <a:solidFill>
                  <a:srgbClr val="FFFFFF"/>
                </a:solidFill>
                <a:latin typeface="+mn-lt"/>
              </a:rPr>
              <a:t>.</a:t>
            </a:r>
          </a:p>
          <a:p>
            <a:pPr marL="342900" lvl="0" indent="-342900" eaLnBrk="1" hangingPunct="1">
              <a:spcBef>
                <a:spcPct val="20000"/>
              </a:spcBef>
              <a:spcAft>
                <a:spcPts val="2400"/>
              </a:spcAft>
              <a:buFont typeface="Arial" charset="0"/>
              <a:buChar char="•"/>
            </a:pPr>
            <a:r>
              <a:rPr lang="en-US" sz="2800" dirty="0">
                <a:solidFill>
                  <a:srgbClr val="FFFFFF"/>
                </a:solidFill>
                <a:latin typeface="+mn-lt"/>
              </a:rPr>
              <a:t>Syn. -- Caution; watchfulness; circumspection; foresight; care; vigilance; scrupulousness.</a:t>
            </a:r>
          </a:p>
        </p:txBody>
      </p:sp>
    </p:spTree>
    <p:extLst>
      <p:ext uri="{BB962C8B-B14F-4D97-AF65-F5344CB8AC3E}">
        <p14:creationId xmlns:p14="http://schemas.microsoft.com/office/powerpoint/2010/main" val="214276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 txBox="1">
            <a:spLocks/>
          </p:cNvSpPr>
          <p:nvPr/>
        </p:nvSpPr>
        <p:spPr bwMode="auto">
          <a:xfrm>
            <a:off x="457200" y="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>
                <a:solidFill>
                  <a:schemeClr val="bg1"/>
                </a:solidFill>
              </a:rPr>
              <a:t>The List</a:t>
            </a:r>
          </a:p>
        </p:txBody>
      </p:sp>
      <p:sp>
        <p:nvSpPr>
          <p:cNvPr id="6758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4102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3" action="ppaction://hlinksldjump"/>
              </a:rPr>
              <a:t>1.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anticipation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4" action="ppaction://hlinksldjump"/>
              </a:rPr>
              <a:t>2.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conceal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5" action="ppaction://hlinksldjump"/>
              </a:rPr>
              <a:t>3.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consult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6" action="ppaction://hlinksldjump"/>
              </a:rPr>
              <a:t>4.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convenience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7" action="ppaction://hlinksldjump"/>
              </a:rPr>
              <a:t>5.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discreet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8" action="ppaction://hlinksldjump"/>
              </a:rPr>
              <a:t>6.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dismissive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9" action="ppaction://hlinksldjump"/>
              </a:rPr>
              <a:t>7.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inevitable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10" action="ppaction://hlinksldjump"/>
              </a:rPr>
              <a:t>8.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invariably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 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11" action="ppaction://hlinksldjump"/>
              </a:rPr>
              <a:t>9.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mad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  <a:hlinkClick r:id="rId12" action="ppaction://hlinksldjump"/>
              </a:rPr>
              <a:t>10.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 peripheral</a:t>
            </a:r>
            <a:endParaRPr lang="en-US">
              <a:latin typeface="Century Gothic" charset="0"/>
              <a:ea typeface="ＭＳ Ｐゴシック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410200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3" action="ppaction://hlinksldjump"/>
              </a:rPr>
              <a:t>11.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persistent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4" action="ppaction://hlinksldjump"/>
              </a:rPr>
              <a:t>12.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relish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5" action="ppaction://hlinksldjump"/>
              </a:rPr>
              <a:t>13.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remnant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6" action="ppaction://hlinksldjump"/>
              </a:rPr>
              <a:t>14.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remote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7" action="ppaction://hlinksldjump"/>
              </a:rPr>
              <a:t>15.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restore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8" action="ppaction://hlinksldjump"/>
              </a:rPr>
              <a:t>16.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sodden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19" action="ppaction://hlinksldjump"/>
              </a:rPr>
              <a:t>17.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speculation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20" action="ppaction://hlinksldjump"/>
              </a:rPr>
              <a:t>18.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upright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21" action="ppaction://hlinksldjump"/>
              </a:rPr>
              <a:t>19.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vague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  <a:hlinkClick r:id="rId22" action="ppaction://hlinksldjump"/>
              </a:rPr>
              <a:t>20.</a:t>
            </a:r>
            <a:r>
              <a:rPr lang="en-US" altLang="en-US" dirty="0">
                <a:solidFill>
                  <a:schemeClr val="bg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ea typeface="MS PGothic" panose="020B0600070205080204" pitchFamily="34" charset="-128"/>
              </a:rPr>
              <a:t>wariness</a:t>
            </a:r>
            <a:endParaRPr lang="en-US" altLang="en-US" dirty="0">
              <a:solidFill>
                <a:schemeClr val="bg1"/>
              </a:solidFill>
              <a:ea typeface="MS PGothic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dirty="0">
              <a:ea typeface="MS PGothic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Works Cited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8788" indent="-458788" eaLnBrk="1" hangingPunct="1">
              <a:buFont typeface="Arial" charset="0"/>
              <a:buNone/>
            </a:pPr>
            <a:r>
              <a:rPr lang="en-US" i="1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The ARTFL Project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.  The University of Chicago, n.d.  Web.  8 Aug. 2014.</a:t>
            </a:r>
            <a:endParaRPr lang="en-US" i="1">
              <a:solidFill>
                <a:schemeClr val="bg1"/>
              </a:solidFill>
              <a:latin typeface="Century Gothic" charset="0"/>
              <a:ea typeface="ＭＳ Ｐゴシック" charset="0"/>
            </a:endParaRPr>
          </a:p>
          <a:p>
            <a:pPr marL="458788" indent="-458788" eaLnBrk="1" hangingPunct="1">
              <a:buFont typeface="Arial" charset="0"/>
              <a:buNone/>
            </a:pP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King, Laurie R.  </a:t>
            </a:r>
            <a:r>
              <a:rPr lang="en-US" i="1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The Beekeeper’s Apprentice:  or, On the Segregation of the Queen</a:t>
            </a:r>
            <a:r>
              <a:rPr lang="en-US">
                <a:solidFill>
                  <a:schemeClr val="bg1"/>
                </a:solidFill>
                <a:latin typeface="Century Gothic" charset="0"/>
                <a:ea typeface="ＭＳ Ｐゴシック" charset="0"/>
              </a:rPr>
              <a:t>.  New York:  Picador, 2014.  Kindle file.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914400"/>
            <a:ext cx="4572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5" name="Title 1"/>
          <p:cNvSpPr>
            <a:spLocks noGrp="1"/>
          </p:cNvSpPr>
          <p:nvPr>
            <p:ph type="title"/>
          </p:nvPr>
        </p:nvSpPr>
        <p:spPr>
          <a:xfrm>
            <a:off x="457200" y="4572000"/>
            <a:ext cx="8229600" cy="1143000"/>
          </a:xfrm>
        </p:spPr>
        <p:txBody>
          <a:bodyPr/>
          <a:lstStyle/>
          <a:p>
            <a:pPr eaLnBrk="1" hangingPunct="1"/>
            <a:r>
              <a:rPr lang="en-US" sz="2400">
                <a:latin typeface="Century Gothic" charset="0"/>
                <a:ea typeface="ＭＳ Ｐゴシック" charset="0"/>
              </a:rPr>
              <a:t>green.ink.collaborations@gmail.com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68518" y="1051725"/>
            <a:ext cx="3938628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nd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67914" y="274320"/>
            <a:ext cx="2585824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conceal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2209800"/>
            <a:ext cx="8229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dirty="0">
                <a:solidFill>
                  <a:schemeClr val="bg1"/>
                </a:solidFill>
              </a:rPr>
              <a:t>Even without my spectacles I knew instantly who it was and </a:t>
            </a:r>
            <a:r>
              <a:rPr lang="en-US" sz="4400" b="1" dirty="0">
                <a:solidFill>
                  <a:srgbClr val="008001"/>
                </a:solidFill>
              </a:rPr>
              <a:t>concealed</a:t>
            </a:r>
            <a:r>
              <a:rPr lang="en-US" sz="4400" dirty="0">
                <a:solidFill>
                  <a:schemeClr val="bg1"/>
                </a:solidFill>
              </a:rPr>
              <a:t> my wariness.</a:t>
            </a:r>
          </a:p>
        </p:txBody>
      </p:sp>
    </p:spTree>
    <p:extLst>
      <p:ext uri="{BB962C8B-B14F-4D97-AF65-F5344CB8AC3E}">
        <p14:creationId xmlns:p14="http://schemas.microsoft.com/office/powerpoint/2010/main" val="253038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70802" y="1051725"/>
            <a:ext cx="3734057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nd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67914" y="274320"/>
            <a:ext cx="2585824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conceal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1817687"/>
            <a:ext cx="8229600" cy="458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spcAft>
                <a:spcPts val="18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To hide or withdraw from observation; to cover; to cover or keep from sight; to prevent the discovery of; to withhold knowledge of.</a:t>
            </a:r>
          </a:p>
          <a:p>
            <a:pPr marL="742950" lvl="1" indent="-285750" eaLnBrk="1" hangingPunct="1">
              <a:spcBef>
                <a:spcPct val="20000"/>
              </a:spcBef>
              <a:spcAft>
                <a:spcPts val="1800"/>
              </a:spcAft>
              <a:buFont typeface="Arial" charset="0"/>
              <a:buChar char="–"/>
            </a:pPr>
            <a:r>
              <a:rPr lang="en-US" sz="2400" dirty="0" smtClean="0">
                <a:solidFill>
                  <a:schemeClr val="bg1"/>
                </a:solidFill>
              </a:rPr>
              <a:t>He </a:t>
            </a:r>
            <a:r>
              <a:rPr lang="en-US" sz="2400" dirty="0">
                <a:solidFill>
                  <a:schemeClr val="bg1"/>
                </a:solidFill>
              </a:rPr>
              <a:t>which finds him shall deserve our thanks, . . . He that conceals him, death. 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  <a:r>
              <a:rPr lang="en-US" sz="2400" i="1" dirty="0" smtClean="0">
                <a:solidFill>
                  <a:schemeClr val="bg1"/>
                </a:solidFill>
              </a:rPr>
              <a:t>Shakespeare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  <a:endParaRPr lang="en-US" sz="2400" dirty="0">
              <a:solidFill>
                <a:schemeClr val="bg1"/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spcAft>
                <a:spcPts val="18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Syn. -- To hide; secrete; screen; cover; disguise; dissemble; mask; veil; cloak; screen.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21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197585" y="1051725"/>
            <a:ext cx="3880494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3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rd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31871" y="274320"/>
            <a:ext cx="2221867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consult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381000" y="1676400"/>
            <a:ext cx="8228012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000" dirty="0">
                <a:solidFill>
                  <a:schemeClr val="bg1"/>
                </a:solidFill>
              </a:rPr>
              <a:t>“You’re wondering why I’m asking you about a medical problem. Mr. Holmes, I have come to believe it is not a medical problem. We have </a:t>
            </a:r>
            <a:r>
              <a:rPr lang="en-US" sz="4000" b="1" dirty="0">
                <a:solidFill>
                  <a:srgbClr val="008001"/>
                </a:solidFill>
              </a:rPr>
              <a:t>consulted</a:t>
            </a:r>
            <a:r>
              <a:rPr lang="en-US" sz="4000" dirty="0">
                <a:solidFill>
                  <a:schemeClr val="bg1"/>
                </a:solidFill>
              </a:rPr>
              <a:t> specialists here and on the Continent."</a:t>
            </a:r>
          </a:p>
        </p:txBody>
      </p:sp>
    </p:spTree>
    <p:extLst>
      <p:ext uri="{BB962C8B-B14F-4D97-AF65-F5344CB8AC3E}">
        <p14:creationId xmlns:p14="http://schemas.microsoft.com/office/powerpoint/2010/main" val="290557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99870" y="1051725"/>
            <a:ext cx="3675923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3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rd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definitions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31871" y="274320"/>
            <a:ext cx="2221867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consult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488113"/>
            <a:ext cx="914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Go back to the </a:t>
            </a:r>
            <a:r>
              <a:rPr lang="en-US" sz="1800" b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The List 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  <a:hlinkClick r:id="rId2" action="ppaction://hlinksldjump"/>
              </a:rPr>
              <a:t>of words</a:t>
            </a:r>
            <a:r>
              <a:rPr lang="en-US" sz="1800" i="1" dirty="0">
                <a:solidFill>
                  <a:schemeClr val="bg1"/>
                </a:solidFill>
                <a:latin typeface="Century Gothic" charset="0"/>
              </a:rPr>
              <a:t>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1981200"/>
            <a:ext cx="8229600" cy="420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To ask advice of; to seek the opinion of; to apply to for information or instruction; to refer to; as, to consult a physician; to consult a dictionary.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To </a:t>
            </a:r>
            <a:r>
              <a:rPr lang="en-US" sz="2800" dirty="0">
                <a:solidFill>
                  <a:schemeClr val="bg1"/>
                </a:solidFill>
              </a:rPr>
              <a:t>have reference to, in judging or acting; to have regard to; to consider; as, to consult one's wishes.</a:t>
            </a:r>
          </a:p>
          <a:p>
            <a:pPr marL="342900" indent="-342900" eaLnBrk="1" hangingPunct="1">
              <a:spcBef>
                <a:spcPct val="20000"/>
              </a:spcBef>
              <a:spcAft>
                <a:spcPts val="1200"/>
              </a:spcAft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To </a:t>
            </a:r>
            <a:r>
              <a:rPr lang="en-US" sz="2800" dirty="0">
                <a:solidFill>
                  <a:schemeClr val="bg1"/>
                </a:solidFill>
              </a:rPr>
              <a:t>deliberate upon; to take for. [Obs.]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28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01075" y="1051725"/>
            <a:ext cx="3873514" cy="430887"/>
          </a:xfrm>
          <a:prstGeom prst="rect">
            <a:avLst/>
          </a:prstGeom>
        </p:spPr>
        <p:txBody>
          <a:bodyPr wrap="none" rIns="182880" anchor="t" anchorCtr="0">
            <a:spAutoFit/>
          </a:bodyPr>
          <a:lstStyle/>
          <a:p>
            <a:pPr algn="ctr"/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4</a:t>
            </a:r>
            <a:r>
              <a:rPr lang="en-US" sz="2200" i="1" baseline="30000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th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200" i="1" dirty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word – </a:t>
            </a:r>
            <a:r>
              <a:rPr lang="en-US" sz="2200" i="1" dirty="0" smtClean="0">
                <a:solidFill>
                  <a:srgbClr val="FFFFFF"/>
                </a:solidFill>
                <a:latin typeface="Century Gothic" charset="0"/>
                <a:ea typeface="ＭＳ Ｐゴシック" charset="0"/>
                <a:cs typeface="ＭＳ Ｐゴシック" charset="0"/>
              </a:rPr>
              <a:t>an example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118987" y="274320"/>
            <a:ext cx="3934751" cy="769441"/>
          </a:xfrm>
          <a:prstGeom prst="rect">
            <a:avLst/>
          </a:prstGeom>
        </p:spPr>
        <p:txBody>
          <a:bodyPr wrap="none" tIns="45720" rIns="182880" anchor="t">
            <a:spAutoFit/>
          </a:bodyPr>
          <a:lstStyle/>
          <a:p>
            <a:pPr algn="r"/>
            <a:r>
              <a:rPr lang="en-US" sz="4400" dirty="0">
                <a:solidFill>
                  <a:schemeClr val="bg1"/>
                </a:solidFill>
                <a:latin typeface="Century Gothic" charset="0"/>
              </a:rPr>
              <a:t>convenience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2209800"/>
            <a:ext cx="82296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dirty="0">
                <a:solidFill>
                  <a:schemeClr val="bg1"/>
                </a:solidFill>
              </a:rPr>
              <a:t>...he kept odd hours—sleep was a concern of the body and of </a:t>
            </a:r>
            <a:r>
              <a:rPr lang="en-US" sz="4400" b="1" dirty="0">
                <a:solidFill>
                  <a:srgbClr val="008001"/>
                </a:solidFill>
              </a:rPr>
              <a:t>convenience</a:t>
            </a:r>
            <a:r>
              <a:rPr lang="en-US" sz="4400" dirty="0">
                <a:solidFill>
                  <a:schemeClr val="bg1"/>
                </a:solidFill>
              </a:rPr>
              <a:t>, he declared, not of the clock.</a:t>
            </a:r>
            <a:endParaRPr lang="en-US" sz="4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91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lson Classic">
  <a:themeElements>
    <a:clrScheme name="Wilson Classic">
      <a:dk1>
        <a:srgbClr val="FFFFFF"/>
      </a:dk1>
      <a:lt1>
        <a:srgbClr val="FFFFFF"/>
      </a:lt1>
      <a:dk2>
        <a:srgbClr val="181818"/>
      </a:dk2>
      <a:lt2>
        <a:srgbClr val="181818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FFFFF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lson Classic" id="{BA01DA1A-552F-4506-8707-1E2D30685BCC}" vid="{BB974A85-1A60-4AD6-B7C9-D39A5946727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Wilson Classic</Template>
  <TotalTime>22147</TotalTime>
  <Words>2321</Words>
  <Application>Microsoft Office PowerPoint</Application>
  <PresentationFormat>On-screen Show (4:3)</PresentationFormat>
  <Paragraphs>239</Paragraphs>
  <Slides>45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1" baseType="lpstr">
      <vt:lpstr>MS PGothic</vt:lpstr>
      <vt:lpstr>MS PGothic</vt:lpstr>
      <vt:lpstr>Arial</vt:lpstr>
      <vt:lpstr>Calibri</vt:lpstr>
      <vt:lpstr>Century Gothic</vt:lpstr>
      <vt:lpstr>Wilson Classic</vt:lpstr>
      <vt:lpstr>Beekeeper’s Vocabulary Section Two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Works Cited</vt:lpstr>
      <vt:lpstr>green.ink.collaborations@gmail.com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</dc:title>
  <dc:creator>Jake Wilson</dc:creator>
  <cp:lastModifiedBy>Jake Wilson</cp:lastModifiedBy>
  <cp:revision>458</cp:revision>
  <dcterms:created xsi:type="dcterms:W3CDTF">2012-08-23T12:10:49Z</dcterms:created>
  <dcterms:modified xsi:type="dcterms:W3CDTF">2015-04-05T16:01:55Z</dcterms:modified>
</cp:coreProperties>
</file>