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9"/>
  </p:notesMasterIdLst>
  <p:sldIdLst>
    <p:sldId id="256" r:id="rId2"/>
    <p:sldId id="257" r:id="rId3"/>
    <p:sldId id="318" r:id="rId4"/>
    <p:sldId id="339" r:id="rId5"/>
    <p:sldId id="340" r:id="rId6"/>
    <p:sldId id="319" r:id="rId7"/>
    <p:sldId id="341" r:id="rId8"/>
    <p:sldId id="320" r:id="rId9"/>
    <p:sldId id="342" r:id="rId10"/>
    <p:sldId id="321" r:id="rId11"/>
    <p:sldId id="343" r:id="rId12"/>
    <p:sldId id="322" r:id="rId13"/>
    <p:sldId id="344" r:id="rId14"/>
    <p:sldId id="323" r:id="rId15"/>
    <p:sldId id="345" r:id="rId16"/>
    <p:sldId id="324" r:id="rId17"/>
    <p:sldId id="346" r:id="rId18"/>
    <p:sldId id="347" r:id="rId19"/>
    <p:sldId id="325" r:id="rId20"/>
    <p:sldId id="348" r:id="rId21"/>
    <p:sldId id="326" r:id="rId22"/>
    <p:sldId id="349" r:id="rId23"/>
    <p:sldId id="327" r:id="rId24"/>
    <p:sldId id="350" r:id="rId25"/>
    <p:sldId id="328" r:id="rId26"/>
    <p:sldId id="359" r:id="rId27"/>
    <p:sldId id="329" r:id="rId28"/>
    <p:sldId id="351" r:id="rId29"/>
    <p:sldId id="330" r:id="rId30"/>
    <p:sldId id="352" r:id="rId31"/>
    <p:sldId id="331" r:id="rId32"/>
    <p:sldId id="353" r:id="rId33"/>
    <p:sldId id="332" r:id="rId34"/>
    <p:sldId id="354" r:id="rId35"/>
    <p:sldId id="333" r:id="rId36"/>
    <p:sldId id="355" r:id="rId37"/>
    <p:sldId id="334" r:id="rId38"/>
    <p:sldId id="356" r:id="rId39"/>
    <p:sldId id="335" r:id="rId40"/>
    <p:sldId id="357" r:id="rId41"/>
    <p:sldId id="336" r:id="rId42"/>
    <p:sldId id="358" r:id="rId43"/>
    <p:sldId id="337" r:id="rId44"/>
    <p:sldId id="338" r:id="rId45"/>
    <p:sldId id="316" r:id="rId46"/>
    <p:sldId id="278" r:id="rId47"/>
    <p:sldId id="317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6C5E719-3516-9140-835D-C8FAB75BA697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6D1B1D3-9C19-8B4A-AF92-2E0A5EF0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4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85C2F2-7FBE-BB4F-A93D-91A1320C72A2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6B55-242A-FF4B-AEB9-D4A5FA87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4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C35CA4-E611-AA4A-89B0-409D44ADBA46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77FB71-0739-6A4C-AAF4-34AA25EB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8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EBA5A4-222F-8745-8AA8-17C1628DDAD9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81678B-123E-9145-AA22-C0E77218E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4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26B56-4F87-E34A-8A77-1EC1F0FEC6C0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475AA-E7BA-EF4C-9182-FBB155FD3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9DBFF5-FD12-7A4B-9467-AE1334DE4BF1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2C21B-432D-B145-B203-D06C1B5A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8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258CDE-84C8-F744-8D4E-CC78A71D4F69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CF57F6-6B88-7A4F-92D3-C447DA576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7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7E0FC-BF13-D44E-B75B-B7A16FBFDC9D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2B44D6-39F6-7548-9BC1-1F50674EB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1A92F3-A0C9-0742-8158-E52186BFD086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F28C2B-3BDE-6541-B029-00A87206C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4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1F194-DB0D-354A-8593-9F0C109D353E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FE94F-75D6-B540-8291-96C027ED6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AA4575-E443-FD46-A44D-6598925D0663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6244A5-9004-104D-9831-2F8258848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04F765-2380-4043-8045-8B13A379323C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96DC0-2320-CF41-94BB-664C377D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2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D6F3B0D-4B39-8246-8328-2F2BEFFD0317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2BC3E13-3CFF-6142-9535-7CEA387D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3" Type="http://schemas.openxmlformats.org/officeDocument/2006/relationships/slide" Target="slide6.xml"/><Relationship Id="rId21" Type="http://schemas.openxmlformats.org/officeDocument/2006/relationships/slide" Target="slide43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5" Type="http://schemas.openxmlformats.org/officeDocument/2006/relationships/slide" Target="slide10.xml"/><Relationship Id="rId15" Type="http://schemas.openxmlformats.org/officeDocument/2006/relationships/slide" Target="slide31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3" Type="http://schemas.openxmlformats.org/officeDocument/2006/relationships/slide" Target="slide6.xml"/><Relationship Id="rId21" Type="http://schemas.openxmlformats.org/officeDocument/2006/relationships/slide" Target="slide43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5" Type="http://schemas.openxmlformats.org/officeDocument/2006/relationships/slide" Target="slide10.xml"/><Relationship Id="rId15" Type="http://schemas.openxmlformats.org/officeDocument/2006/relationships/slide" Target="slide31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2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Beekeeper’s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Vocabulary</a:t>
            </a:r>
            <a:b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</a:b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Section Three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 smtClean="0">
                <a:ea typeface="ＭＳ Ｐゴシック" charset="0"/>
              </a:rPr>
              <a:t>1828 &amp; 1913 </a:t>
            </a:r>
            <a:r>
              <a:rPr lang="en-US" dirty="0">
                <a:ea typeface="ＭＳ Ｐゴシック" charset="0"/>
              </a:rPr>
              <a:t>Definitions</a:t>
            </a: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49775"/>
            <a:ext cx="22860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51885" y="274320"/>
            <a:ext cx="30018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indication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863002"/>
            <a:ext cx="8229600" cy="461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Century Gothic" charset="0"/>
              </a:rPr>
              <a:t>The first </a:t>
            </a:r>
            <a:r>
              <a:rPr lang="en-US" sz="3600" b="1" dirty="0">
                <a:solidFill>
                  <a:srgbClr val="008001"/>
                </a:solidFill>
                <a:latin typeface="Century Gothic" charset="0"/>
              </a:rPr>
              <a:t>indication</a:t>
            </a:r>
            <a:r>
              <a:rPr lang="en-US" sz="3600" dirty="0">
                <a:solidFill>
                  <a:schemeClr val="bg1"/>
                </a:solidFill>
                <a:latin typeface="Century Gothic" charset="0"/>
              </a:rPr>
              <a:t> was a scrabble and thump from within the house. The kitchen door crashed open and a young thief with black hair and a frightened face exploded out, trailing currency notes </a:t>
            </a:r>
            <a:endParaRPr lang="en-US" sz="3600" dirty="0" smtClean="0">
              <a:solidFill>
                <a:schemeClr val="bg1"/>
              </a:solidFill>
              <a:latin typeface="Century Gothic" charset="0"/>
            </a:endParaRPr>
          </a:p>
          <a:p>
            <a:pPr algn="ctr" eaLnBrk="1" hangingPunct="1"/>
            <a:r>
              <a:rPr lang="en-US" sz="3600" dirty="0" smtClean="0">
                <a:solidFill>
                  <a:schemeClr val="bg1"/>
                </a:solidFill>
                <a:latin typeface="Century Gothic" charset="0"/>
              </a:rPr>
              <a:t>like </a:t>
            </a:r>
            <a:r>
              <a:rPr lang="en-US" sz="3600" dirty="0">
                <a:solidFill>
                  <a:schemeClr val="bg1"/>
                </a:solidFill>
                <a:latin typeface="Century Gothic" charset="0"/>
              </a:rPr>
              <a:t>autumn leaves.</a:t>
            </a:r>
          </a:p>
        </p:txBody>
      </p:sp>
    </p:spTree>
    <p:extLst>
      <p:ext uri="{BB962C8B-B14F-4D97-AF65-F5344CB8AC3E}">
        <p14:creationId xmlns:p14="http://schemas.microsoft.com/office/powerpoint/2010/main" val="29853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51885" y="274320"/>
            <a:ext cx="30018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indication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600200"/>
            <a:ext cx="8229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Act of pointing out or indicating.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That which serves to indicate or point out; mark; token; sign; symptom; evidence.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Discovery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made; information. </a:t>
            </a:r>
            <a:r>
              <a:rPr lang="en-US" sz="2800" i="1" dirty="0">
                <a:solidFill>
                  <a:schemeClr val="bg1"/>
                </a:solidFill>
                <a:latin typeface="Century Gothic" charset="0"/>
              </a:rPr>
              <a:t>Bentley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Explanation; display. [Obs.] </a:t>
            </a:r>
            <a:r>
              <a:rPr lang="en-US" sz="2800" i="1" dirty="0">
                <a:solidFill>
                  <a:schemeClr val="bg1"/>
                </a:solidFill>
                <a:latin typeface="Century Gothic" charset="0"/>
              </a:rPr>
              <a:t>Bacon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(Med.) Any symptom or occurrence in a disease, which serves to direct to suitable remedies.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Syn. -- Proof; demonstration; sign; token; mark; evidence; signal.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4289" y="274320"/>
            <a:ext cx="315944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laboriously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457200" y="1828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“Just a minute, Mr. Todd, you’re a shilling short here.”</a:t>
            </a:r>
          </a:p>
          <a:p>
            <a:pPr algn="ctr" eaLnBrk="1" hangingPunct="1"/>
            <a:endParaRPr lang="en-US" sz="4400" dirty="0">
              <a:solidFill>
                <a:schemeClr val="bg1"/>
              </a:solidFill>
              <a:latin typeface="Century Gothic" charset="0"/>
            </a:endParaRPr>
          </a:p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“Ah, terrible sorry, I must a dropped it.” He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laboriously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counted out three pennies, a </a:t>
            </a:r>
            <a:r>
              <a:rPr lang="en-US" sz="4400" dirty="0" err="1">
                <a:solidFill>
                  <a:schemeClr val="bg1"/>
                </a:solidFill>
                <a:latin typeface="Century Gothic" charset="0"/>
              </a:rPr>
              <a:t>ha’penny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, and six farthings.</a:t>
            </a:r>
          </a:p>
        </p:txBody>
      </p:sp>
    </p:spTree>
    <p:extLst>
      <p:ext uri="{BB962C8B-B14F-4D97-AF65-F5344CB8AC3E}">
        <p14:creationId xmlns:p14="http://schemas.microsoft.com/office/powerpoint/2010/main" val="31933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4289" y="274320"/>
            <a:ext cx="315944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laboriously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0574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With labor, toil or difficulty.</a:t>
            </a:r>
          </a:p>
        </p:txBody>
      </p:sp>
    </p:spTree>
    <p:extLst>
      <p:ext uri="{BB962C8B-B14F-4D97-AF65-F5344CB8AC3E}">
        <p14:creationId xmlns:p14="http://schemas.microsoft.com/office/powerpoint/2010/main" val="4643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5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1057" y="274320"/>
            <a:ext cx="212268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merely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09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At first it seemed nothing serious,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merely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an upset stomach, but it progressed until he was curled up in his bed, bathed in sweat, and groaning horribly.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2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50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1057" y="274320"/>
            <a:ext cx="212268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merely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Unmixed; pure; entire; absolute; unqualified.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Only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this, and nothing else; such, and no more; simple; bare; as, a mere boy; a mere form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3005" y="274320"/>
            <a:ext cx="263073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overlook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4478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“I can’t. There’s always a chance they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overlooked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something, that these suspicious old eyes might see something.” He gave a sharp bark of cynical laughter.</a:t>
            </a:r>
          </a:p>
        </p:txBody>
      </p:sp>
    </p:spTree>
    <p:extLst>
      <p:ext uri="{BB962C8B-B14F-4D97-AF65-F5344CB8AC3E}">
        <p14:creationId xmlns:p14="http://schemas.microsoft.com/office/powerpoint/2010/main" val="377035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3005" y="274320"/>
            <a:ext cx="263073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overlook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817687"/>
            <a:ext cx="8229600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look down upon from a place that is over or above; to look over or view from a higher position; to rise above, so as to command a view of; as, to overlook a valley from a hill.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Hence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: To supervise; to watch over; sometimes, to observe secretly; as, to overlook a gang of laborers; to overlook one who is writing a letter.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inspect; to examine; to look over carefully or repeatedly. </a:t>
            </a:r>
          </a:p>
        </p:txBody>
      </p:sp>
    </p:spTree>
    <p:extLst>
      <p:ext uri="{BB962C8B-B14F-4D97-AF65-F5344CB8AC3E}">
        <p14:creationId xmlns:p14="http://schemas.microsoft.com/office/powerpoint/2010/main" val="276823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67471" y="1066800"/>
            <a:ext cx="471007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 more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3005" y="274320"/>
            <a:ext cx="263073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overlook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look upon with an evil eye; to bewitch by looking upon; to fascinate. 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look over and beyond (anything) without seeing it; to miss or omit in looking; hence, to refrain from bestowing notice or attention upon; to neglect; to pass over without censure or punishment; to excuse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5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7433" y="274320"/>
            <a:ext cx="357630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  <a:latin typeface="Century Gothic" charset="0"/>
              </a:rPr>
              <a:t>precariously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133600"/>
            <a:ext cx="82296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 closed the door, shot out the window, and had a bad moment when I stood balanced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precariously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between sill and limb and tried to close the window.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  <a:latin typeface="Century Gothic" charset="0"/>
              </a:rPr>
              <a:t>The List</a:t>
            </a:r>
          </a:p>
        </p:txBody>
      </p:sp>
      <p:sp>
        <p:nvSpPr>
          <p:cNvPr id="15362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2" action="ppaction://hlinksldjump"/>
              </a:rPr>
              <a:t>1.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agony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2.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competent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3.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gleam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4.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indication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5.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laboriously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6.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merely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7.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overlook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8.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precariously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9.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resume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10.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retrieve</a:t>
            </a:r>
            <a:endParaRPr lang="en-US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2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reveal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sheer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significance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singular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start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still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summon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utterly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vital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weary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49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7433" y="274320"/>
            <a:ext cx="357630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  <a:latin typeface="Century Gothic" charset="0"/>
              </a:rPr>
              <a:t>precariously</a:t>
            </a:r>
            <a:endParaRPr lang="en-US" sz="4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At the will or pleasure of others; dependently; by an uncertain tenure; as, he subsists precariously [1828]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5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4482" y="274320"/>
            <a:ext cx="22692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resume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133600"/>
            <a:ext cx="8229600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When the supplies ran low, he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resumed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the habit of cigarettes, which he had left some years before.</a:t>
            </a:r>
            <a:endParaRPr lang="en-US" sz="44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50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4482" y="274320"/>
            <a:ext cx="22692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resume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796177"/>
            <a:ext cx="8229600" cy="376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take back.</a:t>
            </a:r>
          </a:p>
          <a:p>
            <a:pPr lvl="1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The sun, like this, from which our sight we have, Gazed on too long, resumes the light he gave. Denham.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enter upon, or take up again.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begin again; to recommence, as something which has been interrupted; as, to resume an argument or discourse.</a:t>
            </a:r>
          </a:p>
        </p:txBody>
      </p:sp>
    </p:spTree>
    <p:extLst>
      <p:ext uri="{BB962C8B-B14F-4D97-AF65-F5344CB8AC3E}">
        <p14:creationId xmlns:p14="http://schemas.microsoft.com/office/powerpoint/2010/main" val="25815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22491" y="274320"/>
            <a:ext cx="23312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retrieve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209800"/>
            <a:ext cx="8229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“My dear Russell, I am retired. I am no longer required to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retrieve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missing pencil boxes or track down errant husbands.”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2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22491" y="274320"/>
            <a:ext cx="23312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retrieve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1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find again; to recover; to regain; to restore from loss or injury; as, to retrieve one's character; to retrieve independence.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recall; to bring back.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remedy the evil consequence of, to repair, as a loss or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damage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Accept my sorrow, and retrieve my fall.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Prior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34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4682" y="274320"/>
            <a:ext cx="19890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reveal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133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 fug of sweat and illness met us at his door, and the light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revealed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the pale, wet skin and unfocussed eyes </a:t>
            </a:r>
            <a:endParaRPr lang="en-US" sz="4400" dirty="0" smtClean="0">
              <a:solidFill>
                <a:schemeClr val="bg1"/>
              </a:solidFill>
              <a:latin typeface="Century Gothic" charset="0"/>
            </a:endParaRPr>
          </a:p>
          <a:p>
            <a:pPr algn="ctr" eaLnBrk="1" hangingPunct="1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of 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high fever.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90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4682" y="274320"/>
            <a:ext cx="19890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reveal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277" y="1828800"/>
            <a:ext cx="9144000" cy="4670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make known (that which has been concealed or kept secret); to unveil; to disclose; to show.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Specifically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, to communicate (that which could not be known or discovered without divine or supernatural instruction or agency). </a:t>
            </a:r>
            <a:endParaRPr lang="en-US" sz="2800" dirty="0" smtClean="0">
              <a:solidFill>
                <a:schemeClr val="bg1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Syn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. -- To communicate; disclose; divulge; unveil; uncover; open; discover; impart; show. See Communicate. -- Reveal, Divulge. To reveal is literally to lift the veil, and thus make known what was previously concealed</a:t>
            </a:r>
          </a:p>
        </p:txBody>
      </p:sp>
    </p:spTree>
    <p:extLst>
      <p:ext uri="{BB962C8B-B14F-4D97-AF65-F5344CB8AC3E}">
        <p14:creationId xmlns:p14="http://schemas.microsoft.com/office/powerpoint/2010/main" val="72684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01976" y="274320"/>
            <a:ext cx="175176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sheer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600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  <a:latin typeface="Century Gothic" charset="0"/>
              </a:rPr>
              <a:t>I was vaguely aware of Mycroft Holmes sending for some food and pressing hot drinks into our hands, but the warmth and the lack of movement were such </a:t>
            </a:r>
            <a:r>
              <a:rPr lang="en-US" sz="4000" b="1" dirty="0">
                <a:solidFill>
                  <a:srgbClr val="008001"/>
                </a:solidFill>
                <a:latin typeface="Century Gothic" charset="0"/>
              </a:rPr>
              <a:t>sheer</a:t>
            </a:r>
            <a:r>
              <a:rPr lang="en-US" sz="4000" dirty="0">
                <a:solidFill>
                  <a:schemeClr val="bg1"/>
                </a:solidFill>
                <a:latin typeface="Century Gothic" charset="0"/>
              </a:rPr>
              <a:t> bliss that I was not interested in anything else.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8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01976" y="274320"/>
            <a:ext cx="175176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sheer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9050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Bright; clear; pure;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unmixed.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Very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thin or transparent; -- applied to fabrics; as, sheer muslin.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Being only what it seems to be; obvious; simple; mere; downright; as, sheer folly; sheer nonsense. 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Straight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up and down; vertical; perpendicular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5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91485" y="274320"/>
            <a:ext cx="35622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significance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09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Of course, even then I </a:t>
            </a:r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realized 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that had the case been of any earthly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significance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whatsoever, I should have been kept firmly in my auxiliary role.</a:t>
            </a:r>
            <a:endParaRPr lang="en-US" sz="44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48681" y="1051725"/>
            <a:ext cx="397830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st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95527" y="274320"/>
            <a:ext cx="205821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agony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2209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“Take Mozart—frenzied gaiety and weeping put to music. The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agony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of the man is at times unbearable. </a:t>
            </a:r>
          </a:p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Let us go.”</a:t>
            </a:r>
            <a:endParaRPr lang="en-US" sz="44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3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91485" y="274320"/>
            <a:ext cx="356225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significance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Meaning; import; that which is intended to be expressed; as the significance of a nod, or of a motion of the hand, or of a word or expression.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Force; energy; power of impressing the mind; as a duty enjoined with particular significance.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Importance; moment; weight; consequence. </a:t>
            </a:r>
          </a:p>
        </p:txBody>
      </p:sp>
    </p:spTree>
    <p:extLst>
      <p:ext uri="{BB962C8B-B14F-4D97-AF65-F5344CB8AC3E}">
        <p14:creationId xmlns:p14="http://schemas.microsoft.com/office/powerpoint/2010/main" val="35829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8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99247" y="274320"/>
            <a:ext cx="235449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singular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59689"/>
            <a:ext cx="8229600" cy="436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“I was indeed filled with a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singular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lack of enthusiasm at the prospect. I admit that. However, I hope you understand that this was not due to any doubts concerning your abilities.”</a:t>
            </a:r>
          </a:p>
        </p:txBody>
      </p:sp>
    </p:spTree>
    <p:extLst>
      <p:ext uri="{BB962C8B-B14F-4D97-AF65-F5344CB8AC3E}">
        <p14:creationId xmlns:p14="http://schemas.microsoft.com/office/powerpoint/2010/main" val="24519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99247" y="274320"/>
            <a:ext cx="235449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singular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>
            <a:hlinkClick r:id="rId2" action="ppaction://hlinksldjump"/>
          </p:cNvPr>
          <p:cNvSpPr txBox="1">
            <a:spLocks/>
          </p:cNvSpPr>
          <p:nvPr/>
        </p:nvSpPr>
        <p:spPr bwMode="auto">
          <a:xfrm>
            <a:off x="533400" y="1784680"/>
            <a:ext cx="82296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Standing by itself; out of the ordinary course; unusual; uncommon; strange; as, a singular phenomenon.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Distinguished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as existing in a very high degree; rarely equaled; eminent; extraordinary; exceptional; as, a man of singular gravity or attainments.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Departing from general usage or expectations; odd; whimsical; -- often implying disapproval or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censure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35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122" y="274320"/>
            <a:ext cx="143361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start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1828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Century Gothic" charset="0"/>
              </a:rPr>
              <a:t>...a silent, rigid, shell-shocked young man—a boy, really, but for the trenches—who did no great work himself and who </a:t>
            </a:r>
            <a:r>
              <a:rPr lang="en-US" sz="3600" b="1" dirty="0">
                <a:solidFill>
                  <a:srgbClr val="008001"/>
                </a:solidFill>
                <a:latin typeface="Century Gothic" charset="0"/>
              </a:rPr>
              <a:t>started</a:t>
            </a:r>
            <a:r>
              <a:rPr lang="en-US" sz="3600" dirty="0">
                <a:solidFill>
                  <a:schemeClr val="bg1"/>
                </a:solidFill>
                <a:latin typeface="Century Gothic" charset="0"/>
              </a:rPr>
              <a:t> at every sudden noise, but who served to keep us at our work by his mere distressing presence.</a:t>
            </a:r>
            <a:endParaRPr lang="en-US" sz="36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1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3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122" y="274320"/>
            <a:ext cx="143361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start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981201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move suddenly, as with a spring or leap, from surprise, pain, or other sudden feeling or emotion, or by a voluntary act.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And </a:t>
            </a:r>
            <a:r>
              <a:rPr lang="en-US" dirty="0" err="1" smtClean="0">
                <a:solidFill>
                  <a:schemeClr val="bg1"/>
                </a:solidFill>
                <a:latin typeface="Century Gothic" charset="0"/>
              </a:rPr>
              <a:t>maketh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 him out of his sleep to start.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Chaucer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I start as from some dreadful dream.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Dryden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set out; to commence a course, as a race or journey; to begin; as, to start business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At once they start, advancing in a line.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Dryden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27611" y="274320"/>
            <a:ext cx="102612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still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One warm,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still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evening just after dusk we walked back from an outing on the other side of </a:t>
            </a:r>
            <a:r>
              <a:rPr lang="en-US" sz="4400" dirty="0" err="1">
                <a:solidFill>
                  <a:schemeClr val="bg1"/>
                </a:solidFill>
                <a:latin typeface="Century Gothic" charset="0"/>
              </a:rPr>
              <a:t>Eastbourne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27611" y="274320"/>
            <a:ext cx="102612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still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817687"/>
            <a:ext cx="8229600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Motionless; at rest; quiet; as, to stand still; to lie or sit still. 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“Still as any stone.”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Chaucer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Uttering no sound; silent; as, the audience is still; the animals are still.</a:t>
            </a:r>
          </a:p>
          <a:p>
            <a:pPr lvl="1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The sea that roared at thy command, At thy command was still.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Addison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Not disturbed by noise or agitation; quiet; calm; as, a still evening; a still atmosphere. 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Comparatively quiet or silent; soft; gentle; low.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92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2566" y="274320"/>
            <a:ext cx="261117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summon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807289"/>
            <a:ext cx="8229600" cy="474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I rubbed my tired eyes and propped up my sore foot and thought vaguely of a bath but found I could not </a:t>
            </a:r>
            <a:r>
              <a:rPr lang="en-US" sz="4200" b="1" dirty="0">
                <a:solidFill>
                  <a:srgbClr val="008001"/>
                </a:solidFill>
                <a:latin typeface="Century Gothic" charset="0"/>
              </a:rPr>
              <a:t>summon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 the energy to do anything except sit on the wagon’s back step and watch the horse graze.</a:t>
            </a:r>
          </a:p>
        </p:txBody>
      </p:sp>
    </p:spTree>
    <p:extLst>
      <p:ext uri="{BB962C8B-B14F-4D97-AF65-F5344CB8AC3E}">
        <p14:creationId xmlns:p14="http://schemas.microsoft.com/office/powerpoint/2010/main" val="41264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2566" y="274320"/>
            <a:ext cx="261117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summon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call, bid, or cite; to notify to come to appear; -- often with up.</a:t>
            </a:r>
          </a:p>
          <a:p>
            <a:pPr lvl="1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Stiffen the sinews, summon up the blood. </a:t>
            </a:r>
            <a:r>
              <a:rPr lang="en-US" i="1" dirty="0" err="1">
                <a:solidFill>
                  <a:schemeClr val="bg1"/>
                </a:solidFill>
                <a:latin typeface="Century Gothic" charset="0"/>
              </a:rPr>
              <a:t>Shak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Trumpets summon him to war.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Dryden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To give notice to, or command to appear, as in court; to cite by authority; as, to summon witnesses.</a:t>
            </a:r>
          </a:p>
        </p:txBody>
      </p:sp>
    </p:spTree>
    <p:extLst>
      <p:ext uri="{BB962C8B-B14F-4D97-AF65-F5344CB8AC3E}">
        <p14:creationId xmlns:p14="http://schemas.microsoft.com/office/powerpoint/2010/main" val="1667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99397" y="274320"/>
            <a:ext cx="195434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utterly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2133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  <a:latin typeface="Century Gothic" charset="0"/>
              </a:rPr>
              <a:t>Music, but no music I had before heard, emanating from Holmes’ house, a gay, dancing tune, instantly invigorating and </a:t>
            </a:r>
            <a:endParaRPr lang="en-US" sz="4000" dirty="0" smtClean="0">
              <a:solidFill>
                <a:schemeClr val="bg1"/>
              </a:solidFill>
              <a:latin typeface="Century Gothic" charset="0"/>
            </a:endParaRPr>
          </a:p>
          <a:p>
            <a:pPr algn="ctr" eaLnBrk="1" hangingPunct="1"/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utterly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Century Gothic" charset="0"/>
              </a:rPr>
              <a:t>unexpected.</a:t>
            </a:r>
            <a:endParaRPr lang="en-US" sz="2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24207" y="1051725"/>
            <a:ext cx="362724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95527" y="274320"/>
            <a:ext cx="205821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agony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Violent contest or striving.</a:t>
            </a:r>
          </a:p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Pain so extreme as to cause writhing or contortions of the body, similar to those made in the athletic contests in Greece; and hence, extreme pain of mind or body; anguish; paroxysm of grief; specifically, the sufferings of Christ in the garden of Gethsemane.</a:t>
            </a:r>
          </a:p>
        </p:txBody>
      </p:sp>
    </p:spTree>
    <p:extLst>
      <p:ext uri="{BB962C8B-B14F-4D97-AF65-F5344CB8AC3E}">
        <p14:creationId xmlns:p14="http://schemas.microsoft.com/office/powerpoint/2010/main" val="5281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4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99397" y="274320"/>
            <a:ext cx="195434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utterly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2209801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In an utter manner; to the full extent; fully; totally; as, utterly ruined; it is utterly vain.</a:t>
            </a:r>
          </a:p>
        </p:txBody>
      </p:sp>
    </p:spTree>
    <p:extLst>
      <p:ext uri="{BB962C8B-B14F-4D97-AF65-F5344CB8AC3E}">
        <p14:creationId xmlns:p14="http://schemas.microsoft.com/office/powerpoint/2010/main" val="80546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7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61450" y="274320"/>
            <a:ext cx="139228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</a:rPr>
              <a:t>vital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828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At this point in an investigation one never knows which small detail will be of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vital</a:t>
            </a: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 importance.</a:t>
            </a:r>
            <a:endParaRPr lang="en-US" sz="2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0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4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61450" y="274320"/>
            <a:ext cx="139228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</a:rPr>
              <a:t>vital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9050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Belonging or relating to life, either animal or vegetable; as, vital energies; vital functions; vital actions.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Contributing to life; necessary to, or supporting, life; as, vital blood.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Do the heavens afford him vital food?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Spenser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Being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the seat of life; being that on which life depends;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mortal.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The dart flew on, and pierced a vital part.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Pope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8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3417" y="274320"/>
            <a:ext cx="197032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</a:rPr>
              <a:t>weary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827776"/>
            <a:ext cx="8229600" cy="457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800" dirty="0">
                <a:solidFill>
                  <a:schemeClr val="bg1"/>
                </a:solidFill>
                <a:latin typeface="Century Gothic" charset="0"/>
              </a:rPr>
              <a:t>The end of a case is always long, tedious, and anticlimactic, and since this is my story, I choose to save myself from having to describe the next hours of </a:t>
            </a:r>
            <a:r>
              <a:rPr lang="en-US" sz="3800" b="1" dirty="0">
                <a:solidFill>
                  <a:srgbClr val="008001"/>
                </a:solidFill>
                <a:latin typeface="Century Gothic" charset="0"/>
              </a:rPr>
              <a:t>weariness</a:t>
            </a:r>
            <a:r>
              <a:rPr lang="en-US" sz="3800" dirty="0">
                <a:solidFill>
                  <a:schemeClr val="bg1"/>
                </a:solidFill>
                <a:latin typeface="Century Gothic" charset="0"/>
              </a:rPr>
              <a:t> and physical letdown and questions and the ugliness of confronting those men.</a:t>
            </a:r>
            <a:endParaRPr lang="en-US" sz="38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6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3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3417" y="274320"/>
            <a:ext cx="197032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weary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817687"/>
            <a:ext cx="8305800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Having the strength exhausted by toil or exertion; worn out in respect to strength, endurance, etc.; tired; fatigued.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Causing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weariness; tiresome. </a:t>
            </a:r>
            <a:endParaRPr lang="en-US" sz="2800" dirty="0" smtClean="0">
              <a:solidFill>
                <a:schemeClr val="bg1"/>
              </a:solidFill>
              <a:latin typeface="Century Gothic" charset="0"/>
            </a:endParaRP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Having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one's patience, relish, or contentment exhausted; tired; sick; -- with of before the cause; as, weary of marching, or of confinement; weary of study. </a:t>
            </a:r>
          </a:p>
          <a:p>
            <a:pPr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Syn. -- Fatigued; tiresome; irksome; wearisome</a:t>
            </a:r>
            <a:endParaRPr lang="en-US" sz="32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  <a:latin typeface="Century Gothic" charset="0"/>
              </a:rPr>
              <a:t>The List</a:t>
            </a:r>
          </a:p>
        </p:txBody>
      </p:sp>
      <p:sp>
        <p:nvSpPr>
          <p:cNvPr id="68610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2" action="ppaction://hlinksldjump"/>
              </a:rPr>
              <a:t>1.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agony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2.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competent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3.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gleam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4.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indication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5.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laboriously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6.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merely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7.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overlook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8.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precariously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9.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resume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10.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retrieve</a:t>
            </a:r>
            <a:endParaRPr lang="en-US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2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reveal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sheer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significance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singular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start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still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summon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utterly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vital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weary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Works Cited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 eaLnBrk="1" hangingPunct="1">
              <a:buFont typeface="Arial" charset="0"/>
              <a:buNone/>
            </a:pP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ARTFL Project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The University of Chicago, n.d.  Web.  8 Aug. 2014.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458788" indent="-458788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King, Laurie R.  </a:t>
            </a: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Beekeeper’s Apprentice:  or, On the Segregation of the Queen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New York:  Picador, 2014.  Kindle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Century Gothic" charset="0"/>
                <a:ea typeface="ＭＳ Ｐゴシック" charset="0"/>
              </a:rPr>
              <a:t>green.ink.collaborations@gmail.com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1061" y="1066800"/>
            <a:ext cx="442293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more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95527" y="274320"/>
            <a:ext cx="205821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agony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905000"/>
            <a:ext cx="8225652" cy="409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Paroxysm of joy;  keen emotion.</a:t>
            </a:r>
          </a:p>
          <a:p>
            <a:pPr marL="914400" lvl="1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With cries and agonies of wild delight. </a:t>
            </a:r>
            <a:r>
              <a:rPr lang="en-US" sz="2400" i="1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Pope</a:t>
            </a:r>
            <a:r>
              <a:rPr lang="en-US" sz="24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</a:t>
            </a:r>
          </a:p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last struggle of life; death struggle. </a:t>
            </a:r>
          </a:p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Syn. -- Anguish; torment; throe; distress; pangs; suffering. -- Agony, Anguish, Pang. </a:t>
            </a:r>
            <a:endParaRPr lang="en-US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8518" y="1051725"/>
            <a:ext cx="393862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68091" y="274320"/>
            <a:ext cx="33856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  <a:latin typeface="Century Gothic" charset="0"/>
              </a:rPr>
              <a:t>competent</a:t>
            </a: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latin typeface="Century Gothic" charset="0"/>
              </a:rPr>
              <a:t>“To my considerable surprise, Russell, you have proven a </a:t>
            </a:r>
            <a:r>
              <a:rPr lang="en-US" sz="4400" b="1" dirty="0">
                <a:solidFill>
                  <a:srgbClr val="008001"/>
                </a:solidFill>
                <a:latin typeface="Century Gothic" charset="0"/>
              </a:rPr>
              <a:t>competent</a:t>
            </a:r>
            <a:r>
              <a:rPr lang="en-US" sz="4400" dirty="0">
                <a:latin typeface="Century Gothic" charset="0"/>
              </a:rPr>
              <a:t> assistant and, furthermore, hold some promise for becoming an invaluable one.”</a:t>
            </a:r>
            <a:endParaRPr lang="en-US" sz="44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0802" y="1051725"/>
            <a:ext cx="373405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68091" y="274320"/>
            <a:ext cx="33856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rgbClr val="FFFFFF"/>
                </a:solidFill>
                <a:latin typeface="Century Gothic" charset="0"/>
              </a:rPr>
              <a:t>competent</a:t>
            </a:r>
            <a:endParaRPr lang="en-US" sz="4400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1905000"/>
            <a:ext cx="8225652" cy="409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Answering to all requirements;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adequate;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sufficient; suitable; capable; legally qualified; fit.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“A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competent knowledge of the world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.” </a:t>
            </a:r>
            <a:r>
              <a:rPr lang="en-US" sz="2800" i="1" dirty="0" err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Arrerbury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“Competent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age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.” </a:t>
            </a:r>
            <a:r>
              <a:rPr lang="en-US" sz="2800" i="1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Grafton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“Competent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statesmen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.” </a:t>
            </a:r>
            <a:r>
              <a:rPr lang="en-US" sz="2800" i="1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Palfrey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“A 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competent witness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.” </a:t>
            </a:r>
            <a:r>
              <a:rPr lang="en-US" sz="2800" i="1" dirty="0" err="1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Bouvier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</a:t>
            </a:r>
            <a:endParaRPr lang="en-US" sz="2800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230" y="1051725"/>
            <a:ext cx="397320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02691" y="274320"/>
            <a:ext cx="20510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gleam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6764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The briefest flash of apprehension passed across the familiar face, followed rapidly by a </a:t>
            </a:r>
            <a:r>
              <a:rPr lang="en-US" sz="4200" b="1" dirty="0">
                <a:solidFill>
                  <a:srgbClr val="008001"/>
                </a:solidFill>
                <a:latin typeface="Century Gothic" charset="0"/>
              </a:rPr>
              <a:t>gleam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 of gold from his left incisor as this exotic ruffian gave me </a:t>
            </a:r>
            <a:endParaRPr lang="en-US" sz="4200" dirty="0" smtClean="0">
              <a:solidFill>
                <a:schemeClr val="bg1"/>
              </a:solidFill>
              <a:latin typeface="Century Gothic" charset="0"/>
            </a:endParaRPr>
          </a:p>
          <a:p>
            <a:pPr algn="ctr" eaLnBrk="1" hangingPunct="1"/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a 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rakish grin.</a:t>
            </a:r>
          </a:p>
        </p:txBody>
      </p:sp>
    </p:spTree>
    <p:extLst>
      <p:ext uri="{BB962C8B-B14F-4D97-AF65-F5344CB8AC3E}">
        <p14:creationId xmlns:p14="http://schemas.microsoft.com/office/powerpoint/2010/main" val="22120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9870" y="1051725"/>
            <a:ext cx="36759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02691" y="274320"/>
            <a:ext cx="205104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gleam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A shoot of light; a small stream of light; a beam; a ray; a glimpse.</a:t>
            </a:r>
          </a:p>
          <a:p>
            <a:pPr lvl="1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A 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glimmer, and then a gleam of light.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Longfellow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Brightness; splendor.</a:t>
            </a:r>
          </a:p>
          <a:p>
            <a:pPr lvl="1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dirty="0">
                <a:solidFill>
                  <a:schemeClr val="bg1"/>
                </a:solidFill>
                <a:latin typeface="Century Gothic" charset="0"/>
              </a:rPr>
              <a:t>In the clear azure gleam the flocks are seen. </a:t>
            </a:r>
            <a:r>
              <a:rPr lang="en-US" i="1" dirty="0">
                <a:solidFill>
                  <a:schemeClr val="bg1"/>
                </a:solidFill>
                <a:latin typeface="Century Gothic" charset="0"/>
              </a:rPr>
              <a:t>Pope</a:t>
            </a:r>
            <a:r>
              <a:rPr lang="en-US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4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son Classic">
  <a:themeElements>
    <a:clrScheme name="Wilson Classic">
      <a:dk1>
        <a:srgbClr val="FFFFFF"/>
      </a:dk1>
      <a:lt1>
        <a:srgbClr val="FFFFFF"/>
      </a:lt1>
      <a:dk2>
        <a:srgbClr val="181818"/>
      </a:dk2>
      <a:lt2>
        <a:srgbClr val="18181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lson Classic" id="{BA01DA1A-552F-4506-8707-1E2D30685BCC}" vid="{BB974A85-1A60-4AD6-B7C9-D39A594672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Wilson Classic</Template>
  <TotalTime>21827</TotalTime>
  <Words>2603</Words>
  <Application>Microsoft Office PowerPoint</Application>
  <PresentationFormat>On-screen Show (4:3)</PresentationFormat>
  <Paragraphs>250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MS PGothic</vt:lpstr>
      <vt:lpstr>MS PGothic</vt:lpstr>
      <vt:lpstr>Arial</vt:lpstr>
      <vt:lpstr>Calibri</vt:lpstr>
      <vt:lpstr>Century Gothic</vt:lpstr>
      <vt:lpstr>Wilson Classic</vt:lpstr>
      <vt:lpstr>Beekeeper’s Vocabulary Section Three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 Cited</vt:lpstr>
      <vt:lpstr>green.ink.collaborations@gmail.com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Jake Wilson</dc:creator>
  <cp:lastModifiedBy>Jake Wilson</cp:lastModifiedBy>
  <cp:revision>470</cp:revision>
  <dcterms:created xsi:type="dcterms:W3CDTF">2012-08-23T12:10:49Z</dcterms:created>
  <dcterms:modified xsi:type="dcterms:W3CDTF">2015-04-05T16:03:52Z</dcterms:modified>
</cp:coreProperties>
</file>