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9"/>
  </p:notesMasterIdLst>
  <p:sldIdLst>
    <p:sldId id="256" r:id="rId2"/>
    <p:sldId id="257" r:id="rId3"/>
    <p:sldId id="320" r:id="rId4"/>
    <p:sldId id="340" r:id="rId5"/>
    <p:sldId id="321" r:id="rId6"/>
    <p:sldId id="341" r:id="rId7"/>
    <p:sldId id="322" r:id="rId8"/>
    <p:sldId id="342" r:id="rId9"/>
    <p:sldId id="323" r:id="rId10"/>
    <p:sldId id="343" r:id="rId11"/>
    <p:sldId id="324" r:id="rId12"/>
    <p:sldId id="344" r:id="rId13"/>
    <p:sldId id="325" r:id="rId14"/>
    <p:sldId id="345" r:id="rId15"/>
    <p:sldId id="360" r:id="rId16"/>
    <p:sldId id="326" r:id="rId17"/>
    <p:sldId id="361" r:id="rId18"/>
    <p:sldId id="346" r:id="rId19"/>
    <p:sldId id="327" r:id="rId20"/>
    <p:sldId id="347" r:id="rId21"/>
    <p:sldId id="328" r:id="rId22"/>
    <p:sldId id="348" r:id="rId23"/>
    <p:sldId id="329" r:id="rId24"/>
    <p:sldId id="349" r:id="rId25"/>
    <p:sldId id="330" r:id="rId26"/>
    <p:sldId id="350" r:id="rId27"/>
    <p:sldId id="331" r:id="rId28"/>
    <p:sldId id="351" r:id="rId29"/>
    <p:sldId id="332" r:id="rId30"/>
    <p:sldId id="352" r:id="rId31"/>
    <p:sldId id="333" r:id="rId32"/>
    <p:sldId id="353" r:id="rId33"/>
    <p:sldId id="334" r:id="rId34"/>
    <p:sldId id="354" r:id="rId35"/>
    <p:sldId id="335" r:id="rId36"/>
    <p:sldId id="355" r:id="rId37"/>
    <p:sldId id="336" r:id="rId38"/>
    <p:sldId id="356" r:id="rId39"/>
    <p:sldId id="337" r:id="rId40"/>
    <p:sldId id="357" r:id="rId41"/>
    <p:sldId id="338" r:id="rId42"/>
    <p:sldId id="358" r:id="rId43"/>
    <p:sldId id="339" r:id="rId44"/>
    <p:sldId id="359" r:id="rId45"/>
    <p:sldId id="318" r:id="rId46"/>
    <p:sldId id="278" r:id="rId47"/>
    <p:sldId id="319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145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1338D7-5039-D249-8C22-F84B22649151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5F1110-CFD3-C641-8A56-28614321E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1110-CFD3-C641-8A56-28614321E9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4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2BD245-7E6A-A144-BC6A-F980F611B0A6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11456-1604-7F48-BC0F-79A1C0003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216E82-533F-464B-A3B5-20D373E14F89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F528B-9C17-AF4F-B489-FC9A7B780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3DFD7-6FD7-4045-8AEF-669ECE782CD9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F6336-194F-6E43-93B4-718DDB9C7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0F601-678D-DF48-A2C1-DAE8E2F43322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89-EB30-F44F-9628-C37825654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8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99CCA-B476-4543-BF92-D2F61F4ADE14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78FBB-4AEE-034E-84D3-BDA043EF6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E5E900-D5ED-B547-B5F6-7C1F96C6237E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4ECE4-2791-CE40-992F-075578E3C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5E717-6B18-E943-944F-9E61D855AFB5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53D1-A0EE-5D44-8E5A-A3A3C2F47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9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BE5475-8D72-1245-962A-98328F8B986E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695F6-2EC3-2448-849A-6190EF5E5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F44F51-FE93-F04B-AD59-E8A8871DD40F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FF217-8F8B-AC4D-B233-CE6581808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2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A75FB-67A0-1241-B7B6-3231B67A4A61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A00F2-6148-5A46-8260-5E17E03F9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FE24B-5A80-E941-8C34-6AA15EFA1857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2EF22-2069-614D-AE81-F99D875D9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2E73410-EDF6-7142-AB88-B9D0C7559409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F7871BD-2BE0-C248-A5E0-60E2F33670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3" Type="http://schemas.openxmlformats.org/officeDocument/2006/relationships/slide" Target="slide3.xml"/><Relationship Id="rId21" Type="http://schemas.openxmlformats.org/officeDocument/2006/relationships/slide" Target="slide43.xml"/><Relationship Id="rId7" Type="http://schemas.openxmlformats.org/officeDocument/2006/relationships/slide" Target="slide11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" Type="http://schemas.openxmlformats.org/officeDocument/2006/relationships/notesSlide" Target="../notesSlides/notesSlide1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5" Type="http://schemas.openxmlformats.org/officeDocument/2006/relationships/slide" Target="slide31.xml"/><Relationship Id="rId10" Type="http://schemas.openxmlformats.org/officeDocument/2006/relationships/slide" Target="slide19.xml"/><Relationship Id="rId19" Type="http://schemas.openxmlformats.org/officeDocument/2006/relationships/slide" Target="slide39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8.xml"/><Relationship Id="rId18" Type="http://schemas.openxmlformats.org/officeDocument/2006/relationships/slide" Target="slide41.xml"/><Relationship Id="rId3" Type="http://schemas.openxmlformats.org/officeDocument/2006/relationships/slide" Target="slide5.xml"/><Relationship Id="rId21" Type="http://schemas.openxmlformats.org/officeDocument/2006/relationships/slide" Target="slide47.xml"/><Relationship Id="rId7" Type="http://schemas.openxmlformats.org/officeDocument/2006/relationships/slide" Target="slide14.xml"/><Relationship Id="rId12" Type="http://schemas.openxmlformats.org/officeDocument/2006/relationships/slide" Target="slide26.xml"/><Relationship Id="rId17" Type="http://schemas.openxmlformats.org/officeDocument/2006/relationships/slide" Target="slide38.xml"/><Relationship Id="rId2" Type="http://schemas.openxmlformats.org/officeDocument/2006/relationships/slide" Target="slide3.xml"/><Relationship Id="rId16" Type="http://schemas.openxmlformats.org/officeDocument/2006/relationships/slide" Target="slide36.xml"/><Relationship Id="rId20" Type="http://schemas.openxmlformats.org/officeDocument/2006/relationships/slide" Target="slide4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11" Type="http://schemas.openxmlformats.org/officeDocument/2006/relationships/slide" Target="slide24.xml"/><Relationship Id="rId5" Type="http://schemas.openxmlformats.org/officeDocument/2006/relationships/slide" Target="slide10.xml"/><Relationship Id="rId15" Type="http://schemas.openxmlformats.org/officeDocument/2006/relationships/slide" Target="slide33.xml"/><Relationship Id="rId10" Type="http://schemas.openxmlformats.org/officeDocument/2006/relationships/slide" Target="slide22.xml"/><Relationship Id="rId19" Type="http://schemas.openxmlformats.org/officeDocument/2006/relationships/slide" Target="slide43.xml"/><Relationship Id="rId4" Type="http://schemas.openxmlformats.org/officeDocument/2006/relationships/slide" Target="slide7.xml"/><Relationship Id="rId9" Type="http://schemas.openxmlformats.org/officeDocument/2006/relationships/slide" Target="slide20.xml"/><Relationship Id="rId14" Type="http://schemas.openxmlformats.org/officeDocument/2006/relationships/slide" Target="slide3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Beekeeper’s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Vocabulary</a:t>
            </a:r>
            <a:b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</a:b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Section Five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 smtClean="0">
                <a:ea typeface="ＭＳ Ｐゴシック" charset="0"/>
              </a:rPr>
              <a:t>1828 &amp; 1913 </a:t>
            </a:r>
            <a:r>
              <a:rPr lang="en-US" dirty="0">
                <a:ea typeface="ＭＳ Ｐゴシック" charset="0"/>
              </a:rPr>
              <a:t>Definitions</a:t>
            </a: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0413"/>
            <a:ext cx="22860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92250" y="274320"/>
            <a:ext cx="406148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consternation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288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Amazement or horror that confounds the faculties, and incapacitates for reflection; terror, combined with amazement; dismay.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The chiefs around, In silence wrapped, in consternation downed. Attend the stern reply. </a:t>
            </a:r>
            <a:r>
              <a:rPr lang="en-US" sz="2400" i="1" dirty="0">
                <a:solidFill>
                  <a:schemeClr val="bg1"/>
                </a:solidFill>
              </a:rPr>
              <a:t>Pope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Syn. -- Alarm; fright; amazement; astonishment; surprise; panic; </a:t>
            </a:r>
            <a:r>
              <a:rPr lang="en-US" sz="2800" dirty="0" err="1" smtClean="0">
                <a:solidFill>
                  <a:schemeClr val="bg1"/>
                </a:solidFill>
              </a:rPr>
              <a:t>preturbation</a:t>
            </a:r>
            <a:r>
              <a:rPr lang="en-US" sz="2800" dirty="0">
                <a:solidFill>
                  <a:schemeClr val="bg1"/>
                </a:solidFill>
              </a:rPr>
              <a:t>. See Alarm.</a:t>
            </a:r>
          </a:p>
        </p:txBody>
      </p:sp>
    </p:spTree>
    <p:extLst>
      <p:ext uri="{BB962C8B-B14F-4D97-AF65-F5344CB8AC3E}">
        <p14:creationId xmlns:p14="http://schemas.microsoft.com/office/powerpoint/2010/main" val="39690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2020" y="1051725"/>
            <a:ext cx="39516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11096" y="274320"/>
            <a:ext cx="314264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deduction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057400"/>
            <a:ext cx="8229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“You have not given me any cause to believe that you were dissatisfied with my ability at </a:t>
            </a:r>
            <a:r>
              <a:rPr lang="en-US" sz="4400" b="1" dirty="0">
                <a:solidFill>
                  <a:srgbClr val="008001"/>
                </a:solidFill>
              </a:rPr>
              <a:t>deduction</a:t>
            </a:r>
            <a:r>
              <a:rPr lang="en-US" sz="4400" dirty="0"/>
              <a:t> and reasoning.”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11096" y="274320"/>
            <a:ext cx="314264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deduction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Act or process of deducing or inferring.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This </a:t>
            </a:r>
            <a:r>
              <a:rPr lang="en-US" sz="2400" dirty="0">
                <a:solidFill>
                  <a:schemeClr val="bg1"/>
                </a:solidFill>
              </a:rPr>
              <a:t>process, by which from two statements we deduce a third, is called deduction. </a:t>
            </a:r>
            <a:r>
              <a:rPr lang="en-US" sz="2400" i="1" dirty="0">
                <a:solidFill>
                  <a:schemeClr val="bg1"/>
                </a:solidFill>
              </a:rPr>
              <a:t>J. R. </a:t>
            </a:r>
            <a:r>
              <a:rPr lang="en-US" sz="2400" i="1" dirty="0" err="1">
                <a:solidFill>
                  <a:schemeClr val="bg1"/>
                </a:solidFill>
              </a:rPr>
              <a:t>Seely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Act of deducting or taking away; subtraction; as, the deduction of the subtrahend from the minuend.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That which is deduced or drawn from premises by a process of reasoning; an inference; a conclusion.</a:t>
            </a:r>
          </a:p>
        </p:txBody>
      </p:sp>
    </p:spTree>
    <p:extLst>
      <p:ext uri="{BB962C8B-B14F-4D97-AF65-F5344CB8AC3E}">
        <p14:creationId xmlns:p14="http://schemas.microsoft.com/office/powerpoint/2010/main" val="7939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2020" y="1051725"/>
            <a:ext cx="39516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8647" y="274320"/>
            <a:ext cx="267509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desolate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The faint path went through another fence and dwindled away at a small stone farmhouse that had a faintly </a:t>
            </a:r>
            <a:r>
              <a:rPr lang="en-US" sz="4400" b="1" dirty="0">
                <a:solidFill>
                  <a:srgbClr val="008001"/>
                </a:solidFill>
              </a:rPr>
              <a:t>desolate</a:t>
            </a:r>
            <a:r>
              <a:rPr lang="en-US" sz="4400" dirty="0"/>
              <a:t> air. There was </a:t>
            </a:r>
            <a:endParaRPr lang="en-US" sz="4400" dirty="0" smtClean="0"/>
          </a:p>
          <a:p>
            <a:pPr algn="ctr" eaLnBrk="1" hangingPunct="1"/>
            <a:r>
              <a:rPr lang="en-US" sz="4400" dirty="0" smtClean="0"/>
              <a:t>no </a:t>
            </a:r>
            <a:r>
              <a:rPr lang="en-US" sz="4400" dirty="0"/>
              <a:t>sign of life, no answers </a:t>
            </a:r>
            <a:endParaRPr lang="en-US" sz="4400" dirty="0" smtClean="0"/>
          </a:p>
          <a:p>
            <a:pPr algn="ctr" eaLnBrk="1" hangingPunct="1"/>
            <a:r>
              <a:rPr lang="en-US" sz="4400" dirty="0" smtClean="0"/>
              <a:t>to </a:t>
            </a:r>
            <a:r>
              <a:rPr lang="en-US" sz="4400" dirty="0"/>
              <a:t>our calls.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8647" y="274320"/>
            <a:ext cx="267509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desolate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Destitute or deprived of inhabitants; deserted; uninhabited; hence, gloomy; as, a desolate isle; a desolate wilderness; a desolate </a:t>
            </a:r>
            <a:r>
              <a:rPr lang="en-US" sz="2800" dirty="0" smtClean="0">
                <a:solidFill>
                  <a:schemeClr val="bg1"/>
                </a:solidFill>
              </a:rPr>
              <a:t>house.</a:t>
            </a:r>
          </a:p>
          <a:p>
            <a:pPr marL="80010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 </a:t>
            </a:r>
            <a:r>
              <a:rPr lang="en-US" sz="2400" dirty="0">
                <a:solidFill>
                  <a:schemeClr val="bg1"/>
                </a:solidFill>
              </a:rPr>
              <a:t>will make Jerusalem . . . a den of dragons, and I will make the cities of Judah desolate, without an inhabitant. </a:t>
            </a:r>
            <a:r>
              <a:rPr lang="en-US" sz="2400" i="1" dirty="0">
                <a:solidFill>
                  <a:schemeClr val="bg1"/>
                </a:solidFill>
              </a:rPr>
              <a:t>Jer. ix. 11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Laid </a:t>
            </a:r>
            <a:r>
              <a:rPr lang="en-US" sz="2800" dirty="0">
                <a:solidFill>
                  <a:schemeClr val="bg1"/>
                </a:solidFill>
              </a:rPr>
              <a:t>waste; in a ruinous condition; neglected; destroyed; as, desolate altars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8647" y="274320"/>
            <a:ext cx="267509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desolate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Left </a:t>
            </a:r>
            <a:r>
              <a:rPr lang="en-US" sz="2800" dirty="0">
                <a:solidFill>
                  <a:schemeClr val="bg1"/>
                </a:solidFill>
              </a:rPr>
              <a:t>alone; forsaken; lonely; comfortless.</a:t>
            </a:r>
          </a:p>
          <a:p>
            <a:pPr marL="80010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Have </a:t>
            </a:r>
            <a:r>
              <a:rPr lang="en-US" sz="2400" dirty="0">
                <a:solidFill>
                  <a:schemeClr val="bg1"/>
                </a:solidFill>
              </a:rPr>
              <a:t>mercy upon, for I am desolate. </a:t>
            </a:r>
            <a:r>
              <a:rPr lang="en-US" sz="2400" i="1" dirty="0">
                <a:solidFill>
                  <a:schemeClr val="bg1"/>
                </a:solidFill>
              </a:rPr>
              <a:t>Ps. xxv. 16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80010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Voice of the poor and desolate. </a:t>
            </a:r>
            <a:r>
              <a:rPr lang="en-US" sz="2400" i="1" dirty="0">
                <a:solidFill>
                  <a:schemeClr val="bg1"/>
                </a:solidFill>
              </a:rPr>
              <a:t>Keble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Syn. – Desert; uninhabited; lonely; waste.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2020" y="1051725"/>
            <a:ext cx="39516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28100" y="274320"/>
            <a:ext cx="152563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distill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6764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/>
              <a:t>...I chanted to the stars the hymns of Exile, the songs </a:t>
            </a:r>
            <a:r>
              <a:rPr lang="en-US" sz="4000" b="1" dirty="0">
                <a:solidFill>
                  <a:srgbClr val="008001"/>
                </a:solidFill>
              </a:rPr>
              <a:t>distilled</a:t>
            </a:r>
            <a:r>
              <a:rPr lang="en-US" sz="4000" dirty="0"/>
              <a:t> from the longings of a people torn from their land, taken from the home of their God, and left to weep within the boundaries of the conqueror, Babylon, a hundred generations ago.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28100" y="274320"/>
            <a:ext cx="152563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distill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drop; to fall in drops; to trickle.</a:t>
            </a:r>
          </a:p>
          <a:p>
            <a:pPr marL="80010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Soft showers distilled, and suns grew warm in vain. </a:t>
            </a:r>
            <a:r>
              <a:rPr lang="en-US" sz="2400" i="1" dirty="0" smtClean="0">
                <a:solidFill>
                  <a:schemeClr val="bg1"/>
                </a:solidFill>
              </a:rPr>
              <a:t>Pope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flow gently, or in a small stream.</a:t>
            </a:r>
          </a:p>
          <a:p>
            <a:pPr marL="800100" lvl="1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Euphrates </a:t>
            </a:r>
            <a:r>
              <a:rPr lang="en-US" sz="2400" dirty="0" err="1">
                <a:solidFill>
                  <a:schemeClr val="bg1"/>
                </a:solidFill>
              </a:rPr>
              <a:t>distilleth</a:t>
            </a:r>
            <a:r>
              <a:rPr lang="en-US" sz="2400" dirty="0">
                <a:solidFill>
                  <a:schemeClr val="bg1"/>
                </a:solidFill>
              </a:rPr>
              <a:t> out of the mountains of Armenia. Sir W. </a:t>
            </a:r>
            <a:r>
              <a:rPr lang="en-US" sz="2400" i="1" dirty="0">
                <a:solidFill>
                  <a:schemeClr val="bg1"/>
                </a:solidFill>
              </a:rPr>
              <a:t>Raleigh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practice the art of distillation. </a:t>
            </a:r>
            <a:r>
              <a:rPr lang="en-US" sz="2800" i="1" dirty="0" smtClean="0">
                <a:solidFill>
                  <a:schemeClr val="bg1"/>
                </a:solidFill>
              </a:rPr>
              <a:t>Shak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28100" y="274320"/>
            <a:ext cx="152563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distill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obtain by distillation; to extract by distillation, as spirits, essential oil, etc.; to rectify; as, to distill brandy from wine; to distill alcoholic spirits from grain; to distill essential oils from flowers, etc.; to distill fresh water from sea water. Distilling odors on me." </a:t>
            </a:r>
            <a:r>
              <a:rPr lang="en-US" sz="2800" i="1" dirty="0" smtClean="0">
                <a:solidFill>
                  <a:schemeClr val="bg1"/>
                </a:solidFill>
              </a:rPr>
              <a:t>Tennyson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subject to distillation; as, to distill molasses in making rum; to distill barley, rye, corn, etc.</a:t>
            </a:r>
          </a:p>
        </p:txBody>
      </p:sp>
    </p:spTree>
    <p:extLst>
      <p:ext uri="{BB962C8B-B14F-4D97-AF65-F5344CB8AC3E}">
        <p14:creationId xmlns:p14="http://schemas.microsoft.com/office/powerpoint/2010/main" val="21363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2020" y="1051725"/>
            <a:ext cx="39516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14090" y="274320"/>
            <a:ext cx="343964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emaciation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209800"/>
            <a:ext cx="82296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He looked ghastly, with a strange yellow tinge beneath his tan, his eyes bloodshot and rimmed in red, his normally thin frame on the edge of </a:t>
            </a:r>
            <a:r>
              <a:rPr lang="en-US" sz="4400" b="1" dirty="0">
                <a:solidFill>
                  <a:srgbClr val="008001"/>
                </a:solidFill>
              </a:rPr>
              <a:t>emaciation</a:t>
            </a:r>
            <a:r>
              <a:rPr lang="en-US" sz="4400" dirty="0"/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</a:rPr>
              <a:t>The List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1.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adversary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2.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appalled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3.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bewilderment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4.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consternation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5.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deduction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6.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desolate</a:t>
            </a:r>
            <a:endParaRPr lang="en-US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7.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distill</a:t>
            </a:r>
            <a:endParaRPr lang="en-US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8.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emaciation</a:t>
            </a:r>
            <a:endParaRPr lang="en-US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9.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erratic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2" action="ppaction://hlinksldjump"/>
              </a:rPr>
              <a:t>10.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exhilaration</a:t>
            </a:r>
            <a:endParaRPr lang="en-US" dirty="0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2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expenditure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fervently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gambit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meditate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pawn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revelation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scathing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scorn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subject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wince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14090" y="274320"/>
            <a:ext cx="343964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emaciation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act of making very lean.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state of being emaciated or reduced to excessive leanness; an excessively lean condition.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2020" y="1051725"/>
            <a:ext cx="39516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15915" y="274320"/>
            <a:ext cx="203782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erratic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752600"/>
            <a:ext cx="8077200" cy="466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800" dirty="0"/>
              <a:t>He was a good player, ruthless and imaginative, but an </a:t>
            </a:r>
            <a:r>
              <a:rPr lang="en-US" sz="3800" b="1" dirty="0">
                <a:solidFill>
                  <a:srgbClr val="008001"/>
                </a:solidFill>
              </a:rPr>
              <a:t>erratic</a:t>
            </a:r>
            <a:r>
              <a:rPr lang="en-US" sz="3800" dirty="0"/>
              <a:t> one, for he tended to glory in bizarre gambits and impossible saves rather than the methodical building of </a:t>
            </a:r>
            <a:r>
              <a:rPr lang="en-US" sz="3800" dirty="0" smtClean="0"/>
              <a:t>defense </a:t>
            </a:r>
            <a:r>
              <a:rPr lang="en-US" sz="3800" dirty="0"/>
              <a:t>and thoroughly supported offence.</a:t>
            </a:r>
            <a:endParaRPr lang="en-US" sz="3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4305" y="1051725"/>
            <a:ext cx="374705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15915" y="274320"/>
            <a:ext cx="203782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erratic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905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Having no certain course; roving about without a fixed destination; wandering; moving; -- hence, applied to the planets as distinguished from the fixed stars.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Deviating </a:t>
            </a:r>
            <a:r>
              <a:rPr lang="en-US" sz="2800" dirty="0">
                <a:solidFill>
                  <a:schemeClr val="bg1"/>
                </a:solidFill>
              </a:rPr>
              <a:t>from a wise of the common course in opinion or conduct; eccentric; strange; queer; as, erratic conduct.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Irregular; changeable. “Erratic fever.” </a:t>
            </a:r>
            <a:r>
              <a:rPr lang="en-US" sz="2800" i="1" dirty="0">
                <a:solidFill>
                  <a:schemeClr val="bg1"/>
                </a:solidFill>
              </a:rPr>
              <a:t>Harvey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0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10783" y="274320"/>
            <a:ext cx="344295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exhilaration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133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Holmes claims that night’s ride took ten years from his life, but I found it quite </a:t>
            </a:r>
            <a:r>
              <a:rPr lang="en-US" sz="4400" b="1" dirty="0">
                <a:solidFill>
                  <a:srgbClr val="008001"/>
                </a:solidFill>
              </a:rPr>
              <a:t>exhilarating</a:t>
            </a:r>
            <a:r>
              <a:rPr lang="en-US" sz="4400" dirty="0"/>
              <a:t> to be rocketing along unlighted country lanes at high speeds...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10783" y="274320"/>
            <a:ext cx="344295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exhilaration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act of enlivening the spirits; the act of making glad or cheerful; a gladdening.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state of being enlivened or cheerful.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Exhilaration hath some affinity with joy, though it be a much lighter motion. </a:t>
            </a:r>
            <a:r>
              <a:rPr lang="en-US" sz="2400" i="1" dirty="0">
                <a:solidFill>
                  <a:schemeClr val="bg1"/>
                </a:solidFill>
              </a:rPr>
              <a:t>Bacon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Syn. -- Animation; joyousness; gladness; cheerfulness; gayety; hilarity; merriment; jollity.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75505" y="274320"/>
            <a:ext cx="357823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expenditure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“However, I can no longer borrow money from Mrs. Hudson, and I doubt that my aunt would approve the </a:t>
            </a:r>
            <a:r>
              <a:rPr lang="en-US" sz="4400" b="1" dirty="0">
                <a:solidFill>
                  <a:srgbClr val="008001"/>
                </a:solidFill>
              </a:rPr>
              <a:t>expenditure</a:t>
            </a:r>
            <a:r>
              <a:rPr lang="en-US" sz="4400" dirty="0"/>
              <a:t>.”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75505" y="274320"/>
            <a:ext cx="357823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expenditure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act of expending; a laying out, as of money; disbursement.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our expenditure purchased commerce and conquest. </a:t>
            </a:r>
            <a:r>
              <a:rPr lang="en-US" sz="2400" i="1" dirty="0">
                <a:solidFill>
                  <a:schemeClr val="bg1"/>
                </a:solidFill>
              </a:rPr>
              <a:t>Burke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That which is expended or paid out; expense.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The receipts and expenditures of this extensive country. </a:t>
            </a:r>
            <a:r>
              <a:rPr lang="en-US" sz="2400" i="1" dirty="0">
                <a:solidFill>
                  <a:schemeClr val="bg1"/>
                </a:solidFill>
              </a:rPr>
              <a:t>A. Hamilton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8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32923" y="274320"/>
            <a:ext cx="262081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fervently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...I often found myself hoping </a:t>
            </a:r>
            <a:r>
              <a:rPr lang="en-US" sz="4400" b="1" dirty="0">
                <a:solidFill>
                  <a:srgbClr val="008001"/>
                </a:solidFill>
              </a:rPr>
              <a:t>fervently</a:t>
            </a:r>
            <a:r>
              <a:rPr lang="en-US" sz="4400" dirty="0"/>
              <a:t> that our attempted murderer was caught in the worst of it, with bronchitis. And chilblains.</a:t>
            </a:r>
            <a:endParaRPr lang="en-US" sz="4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32923" y="274320"/>
            <a:ext cx="262081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fervently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Earnestly; eagerly; vehemently; with great warmth.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With pious ardor; with earnest zeal; ardently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 err="1" smtClean="0">
                <a:solidFill>
                  <a:schemeClr val="bg1"/>
                </a:solidFill>
              </a:rPr>
              <a:t>Epaphras</a:t>
            </a:r>
            <a:r>
              <a:rPr lang="en-US" sz="2400" dirty="0" smtClean="0">
                <a:solidFill>
                  <a:schemeClr val="bg1"/>
                </a:solidFill>
              </a:rPr>
              <a:t> - </a:t>
            </a:r>
            <a:r>
              <a:rPr lang="en-US" sz="2400" dirty="0" err="1" smtClean="0">
                <a:solidFill>
                  <a:schemeClr val="bg1"/>
                </a:solidFill>
              </a:rPr>
              <a:t>saluteth</a:t>
            </a:r>
            <a:r>
              <a:rPr lang="en-US" sz="2400" dirty="0" smtClean="0">
                <a:solidFill>
                  <a:schemeClr val="bg1"/>
                </a:solidFill>
              </a:rPr>
              <a:t> you, laboring fervently for you in prayers. </a:t>
            </a:r>
            <a:r>
              <a:rPr lang="en-US" sz="2400" i="1" dirty="0" smtClean="0">
                <a:solidFill>
                  <a:schemeClr val="bg1"/>
                </a:solidFill>
              </a:rPr>
              <a:t>Col. 4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93299" y="274320"/>
            <a:ext cx="226043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gambit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We played three half-games, scrapped each time when he was satisfied with the direction each opening </a:t>
            </a:r>
            <a:r>
              <a:rPr lang="en-US" sz="4400" b="1" dirty="0">
                <a:solidFill>
                  <a:srgbClr val="008001"/>
                </a:solidFill>
              </a:rPr>
              <a:t>gambit</a:t>
            </a:r>
            <a:r>
              <a:rPr lang="en-US" sz="4400" dirty="0"/>
              <a:t> had established.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2868" y="1051725"/>
            <a:ext cx="390992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78885" y="274320"/>
            <a:ext cx="297485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adversary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“It offers a most instructive means of judging your </a:t>
            </a:r>
            <a:r>
              <a:rPr lang="en-US" sz="4400" b="1" dirty="0">
                <a:solidFill>
                  <a:srgbClr val="008001"/>
                </a:solidFill>
              </a:rPr>
              <a:t>adversary</a:t>
            </a:r>
            <a:r>
              <a:rPr lang="en-US" sz="4400" dirty="0"/>
              <a:t>. You see, Russell, </a:t>
            </a:r>
            <a:endParaRPr lang="en-US" sz="4400" dirty="0" smtClean="0"/>
          </a:p>
          <a:p>
            <a:pPr algn="ctr" eaLnBrk="1" hangingPunct="1"/>
            <a:r>
              <a:rPr lang="en-US" sz="4400" dirty="0" smtClean="0"/>
              <a:t>I </a:t>
            </a:r>
            <a:r>
              <a:rPr lang="en-US" sz="4400" dirty="0"/>
              <a:t>have a feel for my opponent now...”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93299" y="274320"/>
            <a:ext cx="226043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gambit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>
                <a:solidFill>
                  <a:schemeClr val="bg1"/>
                </a:solidFill>
              </a:rPr>
              <a:t>Chess Playing) A mode of opening the game, in which a pawn is sacrificed to gain an attacking position. 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Fig. any stratagem; in conversation, a remark, often prepared in advance, calculated to provoke discussion, amuse, or make a point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a conversational gambit</a:t>
            </a:r>
          </a:p>
        </p:txBody>
      </p:sp>
    </p:spTree>
    <p:extLst>
      <p:ext uri="{BB962C8B-B14F-4D97-AF65-F5344CB8AC3E}">
        <p14:creationId xmlns:p14="http://schemas.microsoft.com/office/powerpoint/2010/main" val="9559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6674" y="274320"/>
            <a:ext cx="280706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meditate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828800"/>
            <a:ext cx="822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“</a:t>
            </a:r>
            <a:r>
              <a:rPr lang="en-US" sz="4400" dirty="0" smtClean="0"/>
              <a:t>Russell, you have struck </a:t>
            </a:r>
            <a:r>
              <a:rPr lang="en-US" sz="4400" dirty="0"/>
              <a:t>the very question upon which I proposed to </a:t>
            </a:r>
            <a:r>
              <a:rPr lang="en-US" sz="4400" b="1" dirty="0">
                <a:solidFill>
                  <a:srgbClr val="008001"/>
                </a:solidFill>
              </a:rPr>
              <a:t>meditate</a:t>
            </a:r>
            <a:r>
              <a:rPr lang="en-US" sz="4400" dirty="0"/>
              <a:t> with my pipe.”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6674" y="274320"/>
            <a:ext cx="280706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meditate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7526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contemplate; to keep the mind fixed upon; to </a:t>
            </a:r>
            <a:r>
              <a:rPr lang="en-US" sz="2800" dirty="0" smtClean="0">
                <a:solidFill>
                  <a:schemeClr val="bg1"/>
                </a:solidFill>
              </a:rPr>
              <a:t>study.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purpose; to intend; to design; to plan by revolving in the mind; as, to meditate a war.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I meditate to pass the remainder of life in a state of undisturbed repose. </a:t>
            </a:r>
            <a:r>
              <a:rPr lang="en-US" sz="2400" i="1" dirty="0">
                <a:solidFill>
                  <a:schemeClr val="bg1"/>
                </a:solidFill>
              </a:rPr>
              <a:t>Washington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Syn. -- To consider; ponder; weigh; revolve; study.</a:t>
            </a:r>
          </a:p>
        </p:txBody>
      </p:sp>
    </p:spTree>
    <p:extLst>
      <p:ext uri="{BB962C8B-B14F-4D97-AF65-F5344CB8AC3E}">
        <p14:creationId xmlns:p14="http://schemas.microsoft.com/office/powerpoint/2010/main" val="37332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93348" y="274320"/>
            <a:ext cx="186039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pawn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8288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/>
              <a:t>...I overlooked the board in front of me, and the </a:t>
            </a:r>
            <a:r>
              <a:rPr lang="en-US" sz="4200" b="1" dirty="0">
                <a:solidFill>
                  <a:srgbClr val="008001"/>
                </a:solidFill>
              </a:rPr>
              <a:t>pawn</a:t>
            </a:r>
            <a:r>
              <a:rPr lang="en-US" sz="4200" dirty="0"/>
              <a:t> that had been weak man in the first, long-forgotten pincers movement was in my second rank, and then it was before me, newly born a queen.</a:t>
            </a:r>
            <a:endParaRPr lang="en-US" sz="4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93348" y="274320"/>
            <a:ext cx="186039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pawn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209800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chemeClr val="bg1"/>
                </a:solidFill>
              </a:rPr>
              <a:t>(Chess) A man or piece of the lowest rank.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46925" y="274320"/>
            <a:ext cx="300681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revelation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/>
              <a:t>The chemistry laboratories were a </a:t>
            </a:r>
            <a:r>
              <a:rPr lang="en-US" sz="4200" b="1" dirty="0">
                <a:solidFill>
                  <a:srgbClr val="008001"/>
                </a:solidFill>
              </a:rPr>
              <a:t>revelation</a:t>
            </a:r>
            <a:r>
              <a:rPr lang="en-US" sz="4200" dirty="0"/>
              <a:t> in modernity, compared to Holmes’ equipment, at any rate.</a:t>
            </a:r>
            <a:endParaRPr lang="en-US" sz="4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46925" y="274320"/>
            <a:ext cx="300681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revelation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676401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act of revealing, disclosing, or discovering to others what was before unknown to them.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That which is revealed.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(Theol.) (a) The act of revealing divine truth. (b) That which is revealed by God to man; esp., the Bible.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Specifically</a:t>
            </a:r>
            <a:r>
              <a:rPr lang="en-US" sz="2800" dirty="0">
                <a:solidFill>
                  <a:schemeClr val="bg1"/>
                </a:solidFill>
              </a:rPr>
              <a:t>, the last book of the sacred canon, containing the prophecies of St. John; the Apocalypse.</a:t>
            </a:r>
          </a:p>
        </p:txBody>
      </p:sp>
    </p:spTree>
    <p:extLst>
      <p:ext uri="{BB962C8B-B14F-4D97-AF65-F5344CB8AC3E}">
        <p14:creationId xmlns:p14="http://schemas.microsoft.com/office/powerpoint/2010/main" val="2170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35127" y="274320"/>
            <a:ext cx="261861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scathing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458788" y="19812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Oh, yes, I was ready to hate him, to destroy him with my </a:t>
            </a:r>
            <a:r>
              <a:rPr lang="en-US" sz="4400" b="1" dirty="0">
                <a:solidFill>
                  <a:srgbClr val="008001"/>
                </a:solidFill>
              </a:rPr>
              <a:t>scathing</a:t>
            </a:r>
            <a:r>
              <a:rPr lang="en-US" sz="4400" dirty="0"/>
              <a:t> tongue.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35127" y="274320"/>
            <a:ext cx="261861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scathing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Scath</a:t>
            </a:r>
            <a:endParaRPr lang="en-US" sz="2800">
              <a:solidFill>
                <a:schemeClr val="bg1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>
                <a:solidFill>
                  <a:schemeClr val="bg1"/>
                </a:solidFill>
              </a:rPr>
              <a:t>Harm; damage; injury; hurt; waste; misfortune. [Written also scathe.]</a:t>
            </a:r>
          </a:p>
          <a:p>
            <a:pPr marL="1143000" lvl="2" indent="-2286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But she was somedeal deaf, and that was skathe. </a:t>
            </a:r>
            <a:r>
              <a:rPr lang="en-US" sz="2000" i="1">
                <a:solidFill>
                  <a:schemeClr val="bg1"/>
                </a:solidFill>
              </a:rPr>
              <a:t>Chaucer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  <a:p>
            <a:pPr marL="1143000" lvl="2" indent="-2286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Great mercy, sure, for to enlarge a thrall, Whose freedom shall thee turn to greatest scath. </a:t>
            </a:r>
            <a:r>
              <a:rPr lang="en-US" sz="2000" i="1">
                <a:solidFill>
                  <a:schemeClr val="bg1"/>
                </a:solidFill>
              </a:rPr>
              <a:t>Spenser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  <a:p>
            <a:pPr marL="1143000" lvl="2" indent="-2286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Wherein Rome hath done you any scath, Let him make treble satisfaction. </a:t>
            </a:r>
            <a:r>
              <a:rPr lang="en-US" sz="2000" i="1">
                <a:solidFill>
                  <a:schemeClr val="bg1"/>
                </a:solidFill>
              </a:rPr>
              <a:t>Shak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40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7493" y="274320"/>
            <a:ext cx="175624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scorn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9812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I grew into the </a:t>
            </a:r>
            <a:r>
              <a:rPr lang="en-US" sz="4400" dirty="0" err="1"/>
              <a:t>rôle</a:t>
            </a:r>
            <a:r>
              <a:rPr lang="en-US" sz="4400" dirty="0"/>
              <a:t> of the young student who had come to view her old teacher with withering </a:t>
            </a:r>
            <a:r>
              <a:rPr lang="en-US" sz="4400" b="1" dirty="0">
                <a:solidFill>
                  <a:srgbClr val="008001"/>
                </a:solidFill>
              </a:rPr>
              <a:t>scorn</a:t>
            </a:r>
            <a:r>
              <a:rPr lang="en-US" sz="4400" dirty="0"/>
              <a:t>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24207" y="1051725"/>
            <a:ext cx="362724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78885" y="274320"/>
            <a:ext cx="297485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adversary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31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One who is turned against another or others with a design to oppose or resist them; a member of an opposing or hostile party; an opponent; an antagonist; an enemy; a foe.</a:t>
            </a:r>
          </a:p>
          <a:p>
            <a:pPr marL="457200" indent="-457200" algn="l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Adversary, The Satan, or the Devil. </a:t>
            </a:r>
          </a:p>
          <a:p>
            <a:pPr marL="457200" indent="-457200" algn="l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Syn. -- Adversary, Enemy, Opponent, Antagonist.</a:t>
            </a:r>
            <a:endParaRPr lang="en-US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7493" y="274320"/>
            <a:ext cx="175624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scorn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Extreme and lofty contempt; haughty disregard; that disdain which </a:t>
            </a:r>
            <a:r>
              <a:rPr lang="en-US" sz="2800" dirty="0" err="1">
                <a:solidFill>
                  <a:schemeClr val="bg1"/>
                </a:solidFill>
              </a:rPr>
              <a:t>aprings</a:t>
            </a:r>
            <a:r>
              <a:rPr lang="en-US" sz="2800" dirty="0">
                <a:solidFill>
                  <a:schemeClr val="bg1"/>
                </a:solidFill>
              </a:rPr>
              <a:t> from the opinion of the utter meanness and unworthiness of an object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An act or expression of extreme contempt.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An </a:t>
            </a:r>
            <a:r>
              <a:rPr lang="en-US" sz="2800" dirty="0">
                <a:solidFill>
                  <a:schemeClr val="bg1"/>
                </a:solidFill>
              </a:rPr>
              <a:t>object of extreme disdain, contempt, or derision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pPr lvl="1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Thou </a:t>
            </a:r>
            <a:r>
              <a:rPr lang="en-US" sz="2000" dirty="0" err="1">
                <a:solidFill>
                  <a:schemeClr val="bg1"/>
                </a:solidFill>
              </a:rPr>
              <a:t>makest</a:t>
            </a:r>
            <a:r>
              <a:rPr lang="en-US" sz="2000" dirty="0">
                <a:solidFill>
                  <a:schemeClr val="bg1"/>
                </a:solidFill>
              </a:rPr>
              <a:t> us a reproach to our neighbors, a scorn and a derision to them that are round about us. Ps. xliv. 13.</a:t>
            </a:r>
          </a:p>
        </p:txBody>
      </p:sp>
    </p:spTree>
    <p:extLst>
      <p:ext uri="{BB962C8B-B14F-4D97-AF65-F5344CB8AC3E}">
        <p14:creationId xmlns:p14="http://schemas.microsoft.com/office/powerpoint/2010/main" val="2114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92196" y="274320"/>
            <a:ext cx="226154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subject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4478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/>
              <a:t>...an entire generation of men </a:t>
            </a:r>
            <a:r>
              <a:rPr lang="en-US" sz="4200" b="1" dirty="0">
                <a:solidFill>
                  <a:srgbClr val="008001"/>
                </a:solidFill>
              </a:rPr>
              <a:t>subjected</a:t>
            </a:r>
            <a:r>
              <a:rPr lang="en-US" sz="4200" dirty="0"/>
              <a:t> to the grinding, body-rotting, mind-shattering impossibility of battle in thigh-deep mud and drifts of searing gas, under machine-gun fire and through tangles of wire.</a:t>
            </a:r>
            <a:endParaRPr lang="en-US" sz="4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92196" y="274320"/>
            <a:ext cx="226154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subject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288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Placed under the power of another; specifically (International Law), owing allegiance to a particular sovereign or state; as, Jamaica is subject to Great Britain.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Exposed</a:t>
            </a:r>
            <a:r>
              <a:rPr lang="en-US" sz="2800" dirty="0">
                <a:solidFill>
                  <a:schemeClr val="bg1"/>
                </a:solidFill>
              </a:rPr>
              <a:t>; liable; prone; disposed; as, a country subject to extreme heat; men subject to temptation.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All human things are subject to decay. </a:t>
            </a:r>
            <a:r>
              <a:rPr lang="en-US" sz="2400" i="1" dirty="0">
                <a:solidFill>
                  <a:schemeClr val="bg1"/>
                </a:solidFill>
              </a:rPr>
              <a:t>Dryden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Obedient; submissive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18959" y="274320"/>
            <a:ext cx="193477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wince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His face was red and sweating as he scrambled up the rocks, and I </a:t>
            </a:r>
            <a:r>
              <a:rPr lang="en-US" sz="4400" b="1" dirty="0">
                <a:solidFill>
                  <a:srgbClr val="008001"/>
                </a:solidFill>
              </a:rPr>
              <a:t>winced</a:t>
            </a:r>
            <a:r>
              <a:rPr lang="en-US" sz="4400" dirty="0"/>
              <a:t> as he slid hard and bashed his shin.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6128" y="1051725"/>
            <a:ext cx="390340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18959" y="274320"/>
            <a:ext cx="193477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wince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shrink, as from a blow, or from pain; to flinch; to start back.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I will not stir, nor wince, nor speak a word. </a:t>
            </a:r>
            <a:r>
              <a:rPr lang="en-US" sz="2400" i="1" dirty="0" err="1">
                <a:solidFill>
                  <a:schemeClr val="bg1"/>
                </a:solidFill>
              </a:rPr>
              <a:t>Shak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kick or flounce when unsteady, or impatient at a rider; as, a horse winces.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</a:rPr>
              <a:t>The List</a:t>
            </a:r>
          </a:p>
        </p:txBody>
      </p:sp>
      <p:sp>
        <p:nvSpPr>
          <p:cNvPr id="66563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2" action="ppaction://hlinksldjump"/>
              </a:rPr>
              <a:t>1.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adversary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2.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appalled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3.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bewilderment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4.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consternation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5.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deduction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6.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desolation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7.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distilled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8.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emaciated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9.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erratic</a:t>
            </a:r>
          </a:p>
          <a:p>
            <a:pPr marL="0" indent="0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10.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exhilaration</a:t>
            </a:r>
            <a:endParaRPr lang="en-US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2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expenditure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fervently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gambit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meditate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pawn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revelation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scathing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scorn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subject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wince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Works Cited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>
              <a:buFont typeface="Arial" charset="0"/>
              <a:buNone/>
            </a:pP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ARTFL Project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The University of Chicago, n.d.  Web.  8 Aug. 2014.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458788" indent="-458788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King, Laurie R.  </a:t>
            </a: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Beekeeper’s Apprentice:  or, On the Segregation of the Queen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New York:  Picador, 2014.  Kindle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1143000"/>
          </a:xfrm>
        </p:spPr>
        <p:txBody>
          <a:bodyPr/>
          <a:lstStyle/>
          <a:p>
            <a:r>
              <a:rPr lang="en-US" sz="2400">
                <a:latin typeface="Century Gothic" charset="0"/>
                <a:ea typeface="ＭＳ Ｐゴシック" charset="0"/>
              </a:rPr>
              <a:t>green.ink.collaborations@gmail.com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9463" y="1051725"/>
            <a:ext cx="401673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56868" y="274320"/>
            <a:ext cx="279687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appalled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9812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/>
              <a:t>“Holmes, no!” I cried, </a:t>
            </a:r>
            <a:r>
              <a:rPr lang="en-US" sz="4400" b="1" dirty="0">
                <a:solidFill>
                  <a:srgbClr val="008001"/>
                </a:solidFill>
              </a:rPr>
              <a:t>appalled</a:t>
            </a:r>
            <a:r>
              <a:rPr lang="en-US" sz="4400" dirty="0">
                <a:solidFill>
                  <a:srgbClr val="00800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7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31748" y="1051725"/>
            <a:ext cx="381216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56868" y="274320"/>
            <a:ext cx="279687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appalled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Depressed or disheartened with fear; reduced.</a:t>
            </a:r>
          </a:p>
        </p:txBody>
      </p:sp>
    </p:spTree>
    <p:extLst>
      <p:ext uri="{BB962C8B-B14F-4D97-AF65-F5344CB8AC3E}">
        <p14:creationId xmlns:p14="http://schemas.microsoft.com/office/powerpoint/2010/main" val="24500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8530" y="1051725"/>
            <a:ext cx="395860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60290" y="274320"/>
            <a:ext cx="409344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bewilderment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458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800" dirty="0"/>
              <a:t>“Mr. Holmes, how could you have known that?”</a:t>
            </a:r>
          </a:p>
          <a:p>
            <a:pPr algn="ctr" eaLnBrk="1" hangingPunct="1"/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“My good lady, you told me yourself.” Seeing her </a:t>
            </a:r>
            <a:r>
              <a:rPr lang="en-US" sz="3800" b="1" dirty="0">
                <a:solidFill>
                  <a:srgbClr val="008001"/>
                </a:solidFill>
              </a:rPr>
              <a:t>bewilderment</a:t>
            </a:r>
            <a:r>
              <a:rPr lang="en-US" sz="3800" dirty="0"/>
              <a:t>, he said with exaggerated patience, “You told me...”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7872" y="1051725"/>
            <a:ext cx="367991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rd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60290" y="274320"/>
            <a:ext cx="409344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bewilderment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state of being </a:t>
            </a:r>
            <a:r>
              <a:rPr lang="en-US" sz="2800" b="1" dirty="0">
                <a:solidFill>
                  <a:schemeClr val="bg1"/>
                </a:solidFill>
              </a:rPr>
              <a:t>bewildered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Greatly perplexed; as, a bewildered mind.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 bewildering tangle or confusion.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He . . . soon lost all traces of it amid bewilderment of tree trunks and underbrush. </a:t>
            </a:r>
            <a:r>
              <a:rPr lang="en-US" sz="2400" i="1" dirty="0">
                <a:solidFill>
                  <a:schemeClr val="bg1"/>
                </a:solidFill>
              </a:rPr>
              <a:t>Hawthorne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2020" y="1051725"/>
            <a:ext cx="39516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92250" y="274320"/>
            <a:ext cx="406148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consternation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981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fontAlgn="base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/>
              <a:t>I wanted to whoop and leap into the air and kiss Captain Jones on his bristly cheek for the sheer joy of seeing Holmes’ </a:t>
            </a:r>
            <a:r>
              <a:rPr lang="en-US" sz="4000" b="1" dirty="0">
                <a:solidFill>
                  <a:srgbClr val="008001"/>
                </a:solidFill>
              </a:rPr>
              <a:t>consternation</a:t>
            </a:r>
            <a:r>
              <a:rPr lang="en-US" sz="4000" dirty="0"/>
              <a:t> and amazement, but instead I just sat and grinned at him like a dog.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son Classic">
  <a:themeElements>
    <a:clrScheme name="Wilson Classic">
      <a:dk1>
        <a:srgbClr val="FFFFFF"/>
      </a:dk1>
      <a:lt1>
        <a:srgbClr val="FFFFFF"/>
      </a:lt1>
      <a:dk2>
        <a:srgbClr val="181818"/>
      </a:dk2>
      <a:lt2>
        <a:srgbClr val="18181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lson Classic" id="{BA01DA1A-552F-4506-8707-1E2D30685BCC}" vid="{BB974A85-1A60-4AD6-B7C9-D39A594672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Wilson Classic</Template>
  <TotalTime>21796</TotalTime>
  <Words>2400</Words>
  <Application>Microsoft Office PowerPoint</Application>
  <PresentationFormat>On-screen Show (4:3)</PresentationFormat>
  <Paragraphs>250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MS PGothic</vt:lpstr>
      <vt:lpstr>MS PGothic</vt:lpstr>
      <vt:lpstr>Arial</vt:lpstr>
      <vt:lpstr>Calibri</vt:lpstr>
      <vt:lpstr>Century Gothic</vt:lpstr>
      <vt:lpstr>Wilson Classic</vt:lpstr>
      <vt:lpstr>Beekeeper’s Vocabulary Section Five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 Cited</vt:lpstr>
      <vt:lpstr>green.ink.collaborations@gmail.com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Jake Wilson</dc:creator>
  <cp:lastModifiedBy>Jake Wilson</cp:lastModifiedBy>
  <cp:revision>483</cp:revision>
  <dcterms:created xsi:type="dcterms:W3CDTF">2012-08-23T12:10:49Z</dcterms:created>
  <dcterms:modified xsi:type="dcterms:W3CDTF">2015-04-05T16:02:56Z</dcterms:modified>
</cp:coreProperties>
</file>