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7"/>
  </p:notesMasterIdLst>
  <p:sldIdLst>
    <p:sldId id="256" r:id="rId2"/>
    <p:sldId id="319" r:id="rId3"/>
    <p:sldId id="321" r:id="rId4"/>
    <p:sldId id="359" r:id="rId5"/>
    <p:sldId id="322" r:id="rId6"/>
    <p:sldId id="358" r:id="rId7"/>
    <p:sldId id="340" r:id="rId8"/>
    <p:sldId id="357" r:id="rId9"/>
    <p:sldId id="339" r:id="rId10"/>
    <p:sldId id="356" r:id="rId11"/>
    <p:sldId id="338" r:id="rId12"/>
    <p:sldId id="355" r:id="rId13"/>
    <p:sldId id="337" r:id="rId14"/>
    <p:sldId id="354" r:id="rId15"/>
    <p:sldId id="336" r:id="rId16"/>
    <p:sldId id="353" r:id="rId17"/>
    <p:sldId id="335" r:id="rId18"/>
    <p:sldId id="352" r:id="rId19"/>
    <p:sldId id="334" r:id="rId20"/>
    <p:sldId id="351" r:id="rId21"/>
    <p:sldId id="333" r:id="rId22"/>
    <p:sldId id="350" r:id="rId23"/>
    <p:sldId id="332" r:id="rId24"/>
    <p:sldId id="349" r:id="rId25"/>
    <p:sldId id="331" r:id="rId26"/>
    <p:sldId id="348" r:id="rId27"/>
    <p:sldId id="330" r:id="rId28"/>
    <p:sldId id="347" r:id="rId29"/>
    <p:sldId id="329" r:id="rId30"/>
    <p:sldId id="346" r:id="rId31"/>
    <p:sldId id="328" r:id="rId32"/>
    <p:sldId id="345" r:id="rId33"/>
    <p:sldId id="327" r:id="rId34"/>
    <p:sldId id="344" r:id="rId35"/>
    <p:sldId id="326" r:id="rId36"/>
    <p:sldId id="360" r:id="rId37"/>
    <p:sldId id="325" r:id="rId38"/>
    <p:sldId id="343" r:id="rId39"/>
    <p:sldId id="324" r:id="rId40"/>
    <p:sldId id="342" r:id="rId41"/>
    <p:sldId id="323" r:id="rId42"/>
    <p:sldId id="341" r:id="rId43"/>
    <p:sldId id="318" r:id="rId44"/>
    <p:sldId id="278" r:id="rId45"/>
    <p:sldId id="320" r:id="rId4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84" d="100"/>
          <a:sy n="84" d="100"/>
        </p:scale>
        <p:origin x="1454"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MS PGothic" panose="020B0600070205080204" pitchFamily="34" charset="-128"/>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D7D9801-36C9-B34A-BCF2-CF9E641F5041}" type="datetimeFigureOut">
              <a:rPr lang="en-US"/>
              <a:pPr/>
              <a:t>4/5/2015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ea typeface="MS PGothic" panose="020B0600070205080204"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0C899ED-DFD8-514D-9253-8C3653262019}" type="slidenum">
              <a:rPr lang="en-US"/>
              <a:pPr/>
              <a:t>‹#›</a:t>
            </a:fld>
            <a:endParaRPr lang="en-US"/>
          </a:p>
        </p:txBody>
      </p:sp>
    </p:spTree>
    <p:extLst>
      <p:ext uri="{BB962C8B-B14F-4D97-AF65-F5344CB8AC3E}">
        <p14:creationId xmlns:p14="http://schemas.microsoft.com/office/powerpoint/2010/main" val="21130861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F391DE8-D3B6-9549-9222-13B37154E05A}" type="datetimeFigureOut">
              <a:rPr lang="en-US"/>
              <a:pPr/>
              <a:t>4/5/2015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342EC33-81ED-544A-A69F-D6A7FF6E59F5}" type="slidenum">
              <a:rPr lang="en-US"/>
              <a:pPr/>
              <a:t>‹#›</a:t>
            </a:fld>
            <a:endParaRPr lang="en-US"/>
          </a:p>
        </p:txBody>
      </p:sp>
    </p:spTree>
    <p:extLst>
      <p:ext uri="{BB962C8B-B14F-4D97-AF65-F5344CB8AC3E}">
        <p14:creationId xmlns:p14="http://schemas.microsoft.com/office/powerpoint/2010/main" val="2851553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DF85144-42D1-664C-8033-3E80A888B03C}" type="datetimeFigureOut">
              <a:rPr lang="en-US"/>
              <a:pPr/>
              <a:t>4/5/2015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850D77D-1A3C-1843-9C82-DA6F0C336CF2}" type="slidenum">
              <a:rPr lang="en-US"/>
              <a:pPr/>
              <a:t>‹#›</a:t>
            </a:fld>
            <a:endParaRPr lang="en-US"/>
          </a:p>
        </p:txBody>
      </p:sp>
    </p:spTree>
    <p:extLst>
      <p:ext uri="{BB962C8B-B14F-4D97-AF65-F5344CB8AC3E}">
        <p14:creationId xmlns:p14="http://schemas.microsoft.com/office/powerpoint/2010/main" val="61572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000000"/>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9B494DB-6114-A742-B4BE-89ABEE11F40E}" type="datetimeFigureOut">
              <a:rPr lang="en-US"/>
              <a:pPr/>
              <a:t>4/5/2015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8906970-5CCD-A247-9277-CF99782645E6}" type="slidenum">
              <a:rPr lang="en-US"/>
              <a:pPr/>
              <a:t>‹#›</a:t>
            </a:fld>
            <a:endParaRPr lang="en-US"/>
          </a:p>
        </p:txBody>
      </p:sp>
    </p:spTree>
    <p:extLst>
      <p:ext uri="{BB962C8B-B14F-4D97-AF65-F5344CB8AC3E}">
        <p14:creationId xmlns:p14="http://schemas.microsoft.com/office/powerpoint/2010/main" val="121275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46D8DFD3-1780-A247-9BD0-BB5010294127}" type="datetimeFigureOut">
              <a:rPr lang="en-US"/>
              <a:pPr/>
              <a:t>4/5/2015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E214DCF-8C88-0E43-970B-B7F2DA045365}" type="slidenum">
              <a:rPr lang="en-US"/>
              <a:pPr/>
              <a:t>‹#›</a:t>
            </a:fld>
            <a:endParaRPr lang="en-US"/>
          </a:p>
        </p:txBody>
      </p:sp>
    </p:spTree>
    <p:extLst>
      <p:ext uri="{BB962C8B-B14F-4D97-AF65-F5344CB8AC3E}">
        <p14:creationId xmlns:p14="http://schemas.microsoft.com/office/powerpoint/2010/main" val="4166145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B316BF0-1967-6642-AF3D-B324E01ECA2B}" type="datetimeFigureOut">
              <a:rPr lang="en-US"/>
              <a:pPr/>
              <a:t>4/5/2015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63CA6E8-E2F3-6645-845B-75A123C09319}" type="slidenum">
              <a:rPr lang="en-US"/>
              <a:pPr/>
              <a:t>‹#›</a:t>
            </a:fld>
            <a:endParaRPr lang="en-US"/>
          </a:p>
        </p:txBody>
      </p:sp>
    </p:spTree>
    <p:extLst>
      <p:ext uri="{BB962C8B-B14F-4D97-AF65-F5344CB8AC3E}">
        <p14:creationId xmlns:p14="http://schemas.microsoft.com/office/powerpoint/2010/main" val="2756097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20B24580-71B8-5E47-ABEA-41BB1F6AB3AD}" type="datetimeFigureOut">
              <a:rPr lang="en-US"/>
              <a:pPr/>
              <a:t>4/5/2015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BD9262A-D031-7A4E-A8A1-45605468FC42}" type="slidenum">
              <a:rPr lang="en-US"/>
              <a:pPr/>
              <a:t>‹#›</a:t>
            </a:fld>
            <a:endParaRPr lang="en-US"/>
          </a:p>
        </p:txBody>
      </p:sp>
    </p:spTree>
    <p:extLst>
      <p:ext uri="{BB962C8B-B14F-4D97-AF65-F5344CB8AC3E}">
        <p14:creationId xmlns:p14="http://schemas.microsoft.com/office/powerpoint/2010/main" val="291358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01B1751-6D20-474E-80BC-B2D84557651D}" type="datetimeFigureOut">
              <a:rPr lang="en-US"/>
              <a:pPr/>
              <a:t>4/5/2015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9F1CEB3-DE1C-D949-B0CB-06ACB4E130D1}" type="slidenum">
              <a:rPr lang="en-US"/>
              <a:pPr/>
              <a:t>‹#›</a:t>
            </a:fld>
            <a:endParaRPr lang="en-US"/>
          </a:p>
        </p:txBody>
      </p:sp>
    </p:spTree>
    <p:extLst>
      <p:ext uri="{BB962C8B-B14F-4D97-AF65-F5344CB8AC3E}">
        <p14:creationId xmlns:p14="http://schemas.microsoft.com/office/powerpoint/2010/main" val="172590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A858106F-737A-2D40-805A-04D2BA2A1258}" type="datetimeFigureOut">
              <a:rPr lang="en-US"/>
              <a:pPr/>
              <a:t>4/5/2015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684A8C9-922A-904B-BF6C-65D21ED47345}" type="slidenum">
              <a:rPr lang="en-US"/>
              <a:pPr/>
              <a:t>‹#›</a:t>
            </a:fld>
            <a:endParaRPr lang="en-US"/>
          </a:p>
        </p:txBody>
      </p:sp>
    </p:spTree>
    <p:extLst>
      <p:ext uri="{BB962C8B-B14F-4D97-AF65-F5344CB8AC3E}">
        <p14:creationId xmlns:p14="http://schemas.microsoft.com/office/powerpoint/2010/main" val="130244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563FFA6-094C-1C45-B349-F38F4BCD41A6}" type="datetimeFigureOut">
              <a:rPr lang="en-US"/>
              <a:pPr/>
              <a:t>4/5/2015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6376759-2166-3942-855C-285DC55034D0}" type="slidenum">
              <a:rPr lang="en-US"/>
              <a:pPr/>
              <a:t>‹#›</a:t>
            </a:fld>
            <a:endParaRPr lang="en-US"/>
          </a:p>
        </p:txBody>
      </p:sp>
    </p:spTree>
    <p:extLst>
      <p:ext uri="{BB962C8B-B14F-4D97-AF65-F5344CB8AC3E}">
        <p14:creationId xmlns:p14="http://schemas.microsoft.com/office/powerpoint/2010/main" val="249021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C2E094D-3A3C-014D-92A5-8591E707C1D6}" type="datetimeFigureOut">
              <a:rPr lang="en-US"/>
              <a:pPr/>
              <a:t>4/5/2015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5CD91F3-D973-CF42-8FCE-9C260643F6FE}" type="slidenum">
              <a:rPr lang="en-US"/>
              <a:pPr/>
              <a:t>‹#›</a:t>
            </a:fld>
            <a:endParaRPr lang="en-US"/>
          </a:p>
        </p:txBody>
      </p:sp>
    </p:spTree>
    <p:extLst>
      <p:ext uri="{BB962C8B-B14F-4D97-AF65-F5344CB8AC3E}">
        <p14:creationId xmlns:p14="http://schemas.microsoft.com/office/powerpoint/2010/main" val="4259141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1408EE2-4AC8-6948-BEF8-F84B760D6C69}" type="datetimeFigureOut">
              <a:rPr lang="en-US"/>
              <a:pPr/>
              <a:t>4/5/2015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F3A59DE-BCB0-5C48-A51F-E3BE8D56CCFC}" type="slidenum">
              <a:rPr lang="en-US"/>
              <a:pPr/>
              <a:t>‹#›</a:t>
            </a:fld>
            <a:endParaRPr lang="en-US"/>
          </a:p>
        </p:txBody>
      </p:sp>
    </p:spTree>
    <p:extLst>
      <p:ext uri="{BB962C8B-B14F-4D97-AF65-F5344CB8AC3E}">
        <p14:creationId xmlns:p14="http://schemas.microsoft.com/office/powerpoint/2010/main" val="419907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fld id="{F31EDC57-CFD8-844D-A98D-F5DB83820F57}" type="datetimeFigureOut">
              <a:rPr lang="en-US"/>
              <a:pPr/>
              <a:t>4/5/2015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defRPr>
            </a:lvl1pPr>
          </a:lstStyle>
          <a:p>
            <a:fld id="{8947F1BF-46F6-1044-BCD3-893E9D9606D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rtl="0" fontAlgn="base">
        <a:spcBef>
          <a:spcPct val="0"/>
        </a:spcBef>
        <a:spcAft>
          <a:spcPct val="0"/>
        </a:spcAft>
        <a:defRPr sz="4400" kern="1200">
          <a:solidFill>
            <a:schemeClr val="tx1"/>
          </a:solidFill>
          <a:latin typeface="+mj-lt"/>
          <a:ea typeface="ＭＳ Ｐゴシック" panose="020B0600070205080204" pitchFamily="34" charset="-128"/>
          <a:cs typeface="ＭＳ Ｐゴシック" charset="0"/>
        </a:defRPr>
      </a:lvl1pPr>
      <a:lvl2pPr algn="ctr" rtl="0" fontAlgn="base">
        <a:spcBef>
          <a:spcPct val="0"/>
        </a:spcBef>
        <a:spcAft>
          <a:spcPct val="0"/>
        </a:spcAft>
        <a:defRPr sz="4400">
          <a:solidFill>
            <a:schemeClr val="tx1"/>
          </a:solidFill>
          <a:latin typeface="Century Gothic" panose="020B0502020202020204" pitchFamily="34" charset="0"/>
          <a:ea typeface="ＭＳ Ｐゴシック" panose="020B0600070205080204" pitchFamily="34" charset="-128"/>
          <a:cs typeface="ＭＳ Ｐゴシック" charset="0"/>
        </a:defRPr>
      </a:lvl2pPr>
      <a:lvl3pPr algn="ctr" rtl="0" fontAlgn="base">
        <a:spcBef>
          <a:spcPct val="0"/>
        </a:spcBef>
        <a:spcAft>
          <a:spcPct val="0"/>
        </a:spcAft>
        <a:defRPr sz="4400">
          <a:solidFill>
            <a:schemeClr val="tx1"/>
          </a:solidFill>
          <a:latin typeface="Century Gothic" panose="020B0502020202020204" pitchFamily="34" charset="0"/>
          <a:ea typeface="ＭＳ Ｐゴシック" panose="020B0600070205080204" pitchFamily="34" charset="-128"/>
          <a:cs typeface="ＭＳ Ｐゴシック" charset="0"/>
        </a:defRPr>
      </a:lvl3pPr>
      <a:lvl4pPr algn="ctr" rtl="0" fontAlgn="base">
        <a:spcBef>
          <a:spcPct val="0"/>
        </a:spcBef>
        <a:spcAft>
          <a:spcPct val="0"/>
        </a:spcAft>
        <a:defRPr sz="4400">
          <a:solidFill>
            <a:schemeClr val="tx1"/>
          </a:solidFill>
          <a:latin typeface="Century Gothic" panose="020B0502020202020204" pitchFamily="34" charset="0"/>
          <a:ea typeface="ＭＳ Ｐゴシック" panose="020B0600070205080204" pitchFamily="34" charset="-128"/>
          <a:cs typeface="ＭＳ Ｐゴシック" charset="0"/>
        </a:defRPr>
      </a:lvl4pPr>
      <a:lvl5pPr algn="ctr" rtl="0" fontAlgn="base">
        <a:spcBef>
          <a:spcPct val="0"/>
        </a:spcBef>
        <a:spcAft>
          <a:spcPct val="0"/>
        </a:spcAft>
        <a:defRPr sz="4400">
          <a:solidFill>
            <a:schemeClr val="tx1"/>
          </a:solidFill>
          <a:latin typeface="Century Gothic" panose="020B0502020202020204" pitchFamily="34" charset="0"/>
          <a:ea typeface="ＭＳ Ｐゴシック" panose="020B0600070205080204"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ＭＳ Ｐゴシック"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25.xml"/><Relationship Id="rId18" Type="http://schemas.openxmlformats.org/officeDocument/2006/relationships/slide" Target="slide35.xml"/><Relationship Id="rId3" Type="http://schemas.openxmlformats.org/officeDocument/2006/relationships/slide" Target="slide5.xml"/><Relationship Id="rId21" Type="http://schemas.openxmlformats.org/officeDocument/2006/relationships/slide" Target="slide41.xml"/><Relationship Id="rId7" Type="http://schemas.openxmlformats.org/officeDocument/2006/relationships/slide" Target="slide13.xml"/><Relationship Id="rId12" Type="http://schemas.openxmlformats.org/officeDocument/2006/relationships/slide" Target="slide23.xml"/><Relationship Id="rId17" Type="http://schemas.openxmlformats.org/officeDocument/2006/relationships/slide" Target="slide33.xml"/><Relationship Id="rId2" Type="http://schemas.openxmlformats.org/officeDocument/2006/relationships/slide" Target="slide3.xml"/><Relationship Id="rId16" Type="http://schemas.openxmlformats.org/officeDocument/2006/relationships/slide" Target="slide31.xml"/><Relationship Id="rId20" Type="http://schemas.openxmlformats.org/officeDocument/2006/relationships/slide" Target="slide39.xml"/><Relationship Id="rId1" Type="http://schemas.openxmlformats.org/officeDocument/2006/relationships/slideLayout" Target="../slideLayouts/slideLayout4.xml"/><Relationship Id="rId6" Type="http://schemas.openxmlformats.org/officeDocument/2006/relationships/slide" Target="slide11.xml"/><Relationship Id="rId11" Type="http://schemas.openxmlformats.org/officeDocument/2006/relationships/slide" Target="slide21.xml"/><Relationship Id="rId5" Type="http://schemas.openxmlformats.org/officeDocument/2006/relationships/slide" Target="slide10.xml"/><Relationship Id="rId15" Type="http://schemas.openxmlformats.org/officeDocument/2006/relationships/slide" Target="slide29.xml"/><Relationship Id="rId10" Type="http://schemas.openxmlformats.org/officeDocument/2006/relationships/slide" Target="slide19.xml"/><Relationship Id="rId19" Type="http://schemas.openxmlformats.org/officeDocument/2006/relationships/slide" Target="slide37.xml"/><Relationship Id="rId4" Type="http://schemas.openxmlformats.org/officeDocument/2006/relationships/slide" Target="slide7.xml"/><Relationship Id="rId9" Type="http://schemas.openxmlformats.org/officeDocument/2006/relationships/slide" Target="slide17.xml"/><Relationship Id="rId14" Type="http://schemas.openxmlformats.org/officeDocument/2006/relationships/slide" Target="slide27.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6.xml"/><Relationship Id="rId18" Type="http://schemas.openxmlformats.org/officeDocument/2006/relationships/slide" Target="slide39.xml"/><Relationship Id="rId3" Type="http://schemas.openxmlformats.org/officeDocument/2006/relationships/slide" Target="slide5.xml"/><Relationship Id="rId21" Type="http://schemas.openxmlformats.org/officeDocument/2006/relationships/slide" Target="slide45.xml"/><Relationship Id="rId7" Type="http://schemas.openxmlformats.org/officeDocument/2006/relationships/slide" Target="slide14.xml"/><Relationship Id="rId12" Type="http://schemas.openxmlformats.org/officeDocument/2006/relationships/slide" Target="slide24.xml"/><Relationship Id="rId17" Type="http://schemas.openxmlformats.org/officeDocument/2006/relationships/slide" Target="slide36.xml"/><Relationship Id="rId2" Type="http://schemas.openxmlformats.org/officeDocument/2006/relationships/slide" Target="slide3.xml"/><Relationship Id="rId16" Type="http://schemas.openxmlformats.org/officeDocument/2006/relationships/slide" Target="slide34.xml"/><Relationship Id="rId20" Type="http://schemas.openxmlformats.org/officeDocument/2006/relationships/slide" Target="slide43.xml"/><Relationship Id="rId1" Type="http://schemas.openxmlformats.org/officeDocument/2006/relationships/slideLayout" Target="../slideLayouts/slideLayout4.xml"/><Relationship Id="rId6" Type="http://schemas.openxmlformats.org/officeDocument/2006/relationships/slide" Target="slide12.xml"/><Relationship Id="rId11" Type="http://schemas.openxmlformats.org/officeDocument/2006/relationships/slide" Target="slide22.xml"/><Relationship Id="rId5" Type="http://schemas.openxmlformats.org/officeDocument/2006/relationships/slide" Target="slide10.xml"/><Relationship Id="rId15" Type="http://schemas.openxmlformats.org/officeDocument/2006/relationships/slide" Target="slide31.xml"/><Relationship Id="rId10" Type="http://schemas.openxmlformats.org/officeDocument/2006/relationships/slide" Target="slide20.xml"/><Relationship Id="rId19" Type="http://schemas.openxmlformats.org/officeDocument/2006/relationships/slide" Target="slide41.xml"/><Relationship Id="rId4" Type="http://schemas.openxmlformats.org/officeDocument/2006/relationships/slide" Target="slide7.xml"/><Relationship Id="rId9" Type="http://schemas.openxmlformats.org/officeDocument/2006/relationships/slide" Target="slide18.xml"/><Relationship Id="rId14" Type="http://schemas.openxmlformats.org/officeDocument/2006/relationships/slide" Target="slide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US" i="1">
                <a:solidFill>
                  <a:schemeClr val="bg1"/>
                </a:solidFill>
                <a:latin typeface="Century Gothic" charset="0"/>
                <a:ea typeface="ＭＳ Ｐゴシック" charset="0"/>
              </a:rPr>
              <a:t>Beekeeper’s</a:t>
            </a:r>
            <a:r>
              <a:rPr lang="en-US">
                <a:solidFill>
                  <a:schemeClr val="bg1"/>
                </a:solidFill>
                <a:latin typeface="Century Gothic" charset="0"/>
                <a:ea typeface="ＭＳ Ｐゴシック" charset="0"/>
              </a:rPr>
              <a:t> Vocabulary</a:t>
            </a:r>
            <a:br>
              <a:rPr lang="en-US">
                <a:solidFill>
                  <a:schemeClr val="bg1"/>
                </a:solidFill>
                <a:latin typeface="Century Gothic" charset="0"/>
                <a:ea typeface="ＭＳ Ｐゴシック" charset="0"/>
              </a:rPr>
            </a:br>
            <a:r>
              <a:rPr lang="en-US">
                <a:solidFill>
                  <a:schemeClr val="bg1"/>
                </a:solidFill>
                <a:latin typeface="Century Gothic" charset="0"/>
                <a:ea typeface="ＭＳ Ｐゴシック" charset="0"/>
              </a:rPr>
              <a:t>Section Five</a:t>
            </a:r>
            <a:endParaRPr lang="en-US" i="1">
              <a:solidFill>
                <a:schemeClr val="bg1"/>
              </a:solidFill>
              <a:latin typeface="Century Gothic" charset="0"/>
              <a:ea typeface="ＭＳ Ｐゴシック" charset="0"/>
            </a:endParaRPr>
          </a:p>
        </p:txBody>
      </p:sp>
      <p:sp>
        <p:nvSpPr>
          <p:cNvPr id="3" name="Subtitle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en-US" dirty="0">
                <a:ea typeface="ＭＳ Ｐゴシック" charset="0"/>
              </a:rPr>
              <a:t>The </a:t>
            </a:r>
            <a:r>
              <a:rPr lang="en-US" dirty="0" smtClean="0">
                <a:ea typeface="ＭＳ Ｐゴシック" charset="0"/>
              </a:rPr>
              <a:t>1828 &amp; 1913 </a:t>
            </a:r>
            <a:r>
              <a:rPr lang="en-US" dirty="0">
                <a:ea typeface="ＭＳ Ｐゴシック" charset="0"/>
              </a:rPr>
              <a:t>Definitions</a:t>
            </a:r>
          </a:p>
        </p:txBody>
      </p:sp>
      <p:pic>
        <p:nvPicPr>
          <p:cNvPr id="14340" name="Pictur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29000" y="4570413"/>
            <a:ext cx="2286000" cy="2287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64305" y="1051725"/>
            <a:ext cx="3747052"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4</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697143" y="274320"/>
            <a:ext cx="2356595" cy="769441"/>
          </a:xfrm>
          <a:prstGeom prst="rect">
            <a:avLst/>
          </a:prstGeom>
        </p:spPr>
        <p:txBody>
          <a:bodyPr wrap="none" tIns="45720" rIns="182880" anchor="t">
            <a:spAutoFit/>
          </a:bodyPr>
          <a:lstStyle/>
          <a:p>
            <a:pPr algn="r"/>
            <a:r>
              <a:rPr lang="en-US" sz="4400" dirty="0" smtClean="0">
                <a:solidFill>
                  <a:schemeClr val="bg1"/>
                </a:solidFill>
                <a:latin typeface="Century Gothic" charset="0"/>
              </a:rPr>
              <a:t>confine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2133600"/>
            <a:ext cx="8229600" cy="365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smtClean="0">
                <a:solidFill>
                  <a:schemeClr val="bg1"/>
                </a:solidFill>
              </a:rPr>
              <a:t>To restrain </a:t>
            </a:r>
            <a:r>
              <a:rPr lang="en-US" sz="2800" dirty="0">
                <a:solidFill>
                  <a:schemeClr val="bg1"/>
                </a:solidFill>
              </a:rPr>
              <a:t>within limits; </a:t>
            </a:r>
            <a:r>
              <a:rPr lang="en-US" sz="2800" dirty="0" smtClean="0">
                <a:solidFill>
                  <a:schemeClr val="bg1"/>
                </a:solidFill>
              </a:rPr>
              <a:t>to restrict; to limit; to bound; to shut up; to enclose; to keep close.</a:t>
            </a:r>
          </a:p>
          <a:p>
            <a:pPr marL="800100" lvl="1" indent="-342900" eaLnBrk="1" hangingPunct="1">
              <a:spcBef>
                <a:spcPct val="20000"/>
              </a:spcBef>
              <a:spcAft>
                <a:spcPts val="1200"/>
              </a:spcAft>
              <a:buFont typeface="Arial" charset="0"/>
              <a:buChar char="•"/>
            </a:pPr>
            <a:r>
              <a:rPr lang="en-US" sz="2400" dirty="0" smtClean="0">
                <a:solidFill>
                  <a:schemeClr val="bg1"/>
                </a:solidFill>
              </a:rPr>
              <a:t>Now let not nature’s hand Keep the wild flood confined!  Let order die! </a:t>
            </a:r>
            <a:r>
              <a:rPr lang="en-US" sz="2400" i="1" dirty="0" smtClean="0">
                <a:solidFill>
                  <a:schemeClr val="bg1"/>
                </a:solidFill>
              </a:rPr>
              <a:t>Shak.</a:t>
            </a:r>
            <a:endParaRPr lang="en-US" sz="2400" dirty="0" smtClean="0">
              <a:solidFill>
                <a:schemeClr val="bg1"/>
              </a:solidFill>
            </a:endParaRPr>
          </a:p>
          <a:p>
            <a:pPr marL="342900" indent="-342900" eaLnBrk="1" hangingPunct="1">
              <a:spcBef>
                <a:spcPct val="20000"/>
              </a:spcBef>
              <a:spcAft>
                <a:spcPts val="1200"/>
              </a:spcAft>
              <a:buFont typeface="Arial" charset="0"/>
              <a:buChar char="•"/>
            </a:pPr>
            <a:r>
              <a:rPr lang="en-US" sz="2800" dirty="0" smtClean="0">
                <a:solidFill>
                  <a:schemeClr val="bg1"/>
                </a:solidFill>
              </a:rPr>
              <a:t>To be confined, to be in childbed.</a:t>
            </a:r>
          </a:p>
          <a:p>
            <a:pPr marL="342900" indent="-342900" eaLnBrk="1" hangingPunct="1">
              <a:spcBef>
                <a:spcPct val="20000"/>
              </a:spcBef>
              <a:spcAft>
                <a:spcPts val="1200"/>
              </a:spcAft>
              <a:buFont typeface="Arial" charset="0"/>
              <a:buChar char="•"/>
            </a:pPr>
            <a:r>
              <a:rPr lang="en-US" sz="2800" dirty="0" smtClean="0">
                <a:solidFill>
                  <a:schemeClr val="bg1"/>
                </a:solidFill>
              </a:rPr>
              <a:t>Syn. – To bound; limit; restrain; imprison; immure; enclose; circumscribe; restrict.</a:t>
            </a:r>
            <a:endParaRPr lang="en-US" sz="2800" dirty="0">
              <a:solidFill>
                <a:schemeClr val="bg1"/>
              </a:solidFill>
            </a:endParaRPr>
          </a:p>
        </p:txBody>
      </p:sp>
    </p:spTree>
    <p:extLst>
      <p:ext uri="{BB962C8B-B14F-4D97-AF65-F5344CB8AC3E}">
        <p14:creationId xmlns:p14="http://schemas.microsoft.com/office/powerpoint/2010/main" val="577597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62020" y="1051725"/>
            <a:ext cx="3951623"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5</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164020" y="274320"/>
            <a:ext cx="2889718" cy="769441"/>
          </a:xfrm>
          <a:prstGeom prst="rect">
            <a:avLst/>
          </a:prstGeom>
        </p:spPr>
        <p:txBody>
          <a:bodyPr wrap="none" tIns="45720" rIns="182880" anchor="t">
            <a:spAutoFit/>
          </a:bodyPr>
          <a:lstStyle/>
          <a:p>
            <a:pPr algn="r"/>
            <a:r>
              <a:rPr lang="en-US" sz="4400" dirty="0">
                <a:solidFill>
                  <a:schemeClr val="bg1"/>
                </a:solidFill>
                <a:latin typeface="Century Gothic" charset="0"/>
              </a:rPr>
              <a:t>depravity</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533400" y="1828800"/>
            <a:ext cx="8229600" cy="3959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“...thrust your nose into this momentous crime, this upsurge of </a:t>
            </a:r>
            <a:r>
              <a:rPr lang="en-US" sz="4400" b="1" dirty="0">
                <a:solidFill>
                  <a:srgbClr val="008001"/>
                </a:solidFill>
              </a:rPr>
              <a:t>depravity</a:t>
            </a:r>
            <a:r>
              <a:rPr lang="en-US" sz="4400" dirty="0"/>
              <a:t> on our very doorsteps.”</a:t>
            </a:r>
            <a:endParaRPr lang="en-US" sz="4200" dirty="0">
              <a:solidFill>
                <a:schemeClr val="bg1"/>
              </a:solidFill>
            </a:endParaRPr>
          </a:p>
        </p:txBody>
      </p:sp>
    </p:spTree>
    <p:extLst>
      <p:ext uri="{BB962C8B-B14F-4D97-AF65-F5344CB8AC3E}">
        <p14:creationId xmlns:p14="http://schemas.microsoft.com/office/powerpoint/2010/main" val="3645135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64305" y="1051725"/>
            <a:ext cx="3747052"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5</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164020" y="274320"/>
            <a:ext cx="2889718" cy="769441"/>
          </a:xfrm>
          <a:prstGeom prst="rect">
            <a:avLst/>
          </a:prstGeom>
        </p:spPr>
        <p:txBody>
          <a:bodyPr wrap="none" tIns="45720" rIns="182880" anchor="t">
            <a:spAutoFit/>
          </a:bodyPr>
          <a:lstStyle/>
          <a:p>
            <a:pPr algn="r"/>
            <a:r>
              <a:rPr lang="en-US" sz="4400" dirty="0">
                <a:solidFill>
                  <a:schemeClr val="bg1"/>
                </a:solidFill>
                <a:latin typeface="Century Gothic" charset="0"/>
              </a:rPr>
              <a:t>depravity</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533400" y="1905000"/>
            <a:ext cx="82296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The state of being depraved or corrupted; a vitiated state of moral character; general badness of character; wickedness of mind or heart; absence of religious feeling and principle. Total depravity. See Original sin, and Calvinism.</a:t>
            </a:r>
          </a:p>
          <a:p>
            <a:pPr marL="342900" indent="-342900" eaLnBrk="1" hangingPunct="1">
              <a:spcBef>
                <a:spcPct val="20000"/>
              </a:spcBef>
              <a:spcAft>
                <a:spcPts val="1200"/>
              </a:spcAft>
              <a:buFont typeface="Arial" charset="0"/>
              <a:buChar char="•"/>
            </a:pPr>
            <a:r>
              <a:rPr lang="en-US" sz="2800" dirty="0">
                <a:solidFill>
                  <a:schemeClr val="bg1"/>
                </a:solidFill>
              </a:rPr>
              <a:t>Syn. -- Corruption; vitiation; wickedness; vice; contamination; degeneracy.</a:t>
            </a:r>
          </a:p>
        </p:txBody>
      </p:sp>
    </p:spTree>
    <p:extLst>
      <p:ext uri="{BB962C8B-B14F-4D97-AF65-F5344CB8AC3E}">
        <p14:creationId xmlns:p14="http://schemas.microsoft.com/office/powerpoint/2010/main" val="4026765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62020" y="1051725"/>
            <a:ext cx="3951623"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6</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729379" y="274320"/>
            <a:ext cx="2324359" cy="769441"/>
          </a:xfrm>
          <a:prstGeom prst="rect">
            <a:avLst/>
          </a:prstGeom>
        </p:spPr>
        <p:txBody>
          <a:bodyPr wrap="none" tIns="45720" rIns="182880" anchor="t">
            <a:spAutoFit/>
          </a:bodyPr>
          <a:lstStyle/>
          <a:p>
            <a:pPr algn="r"/>
            <a:r>
              <a:rPr lang="en-US" sz="4400" dirty="0">
                <a:solidFill>
                  <a:schemeClr val="bg1"/>
                </a:solidFill>
                <a:latin typeface="Century Gothic" charset="0"/>
              </a:rPr>
              <a:t>derisive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7200" y="1752600"/>
            <a:ext cx="82296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XVXVI, or 10-5-10-5-1, yielded H-E-H-E-A, which, unless she wanted to show her </a:t>
            </a:r>
            <a:r>
              <a:rPr lang="en-US" sz="4400" b="1" dirty="0">
                <a:solidFill>
                  <a:srgbClr val="008001"/>
                </a:solidFill>
              </a:rPr>
              <a:t>derisive</a:t>
            </a:r>
            <a:r>
              <a:rPr lang="en-US" sz="4400" dirty="0"/>
              <a:t> laughter, made no sense.</a:t>
            </a:r>
            <a:endParaRPr lang="en-US" sz="2200" i="1" dirty="0">
              <a:solidFill>
                <a:schemeClr val="bg1"/>
              </a:solidFill>
            </a:endParaRPr>
          </a:p>
        </p:txBody>
      </p:sp>
    </p:spTree>
    <p:extLst>
      <p:ext uri="{BB962C8B-B14F-4D97-AF65-F5344CB8AC3E}">
        <p14:creationId xmlns:p14="http://schemas.microsoft.com/office/powerpoint/2010/main" val="2852857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64305" y="1051725"/>
            <a:ext cx="3747052"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6</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729379" y="274320"/>
            <a:ext cx="2324359" cy="769441"/>
          </a:xfrm>
          <a:prstGeom prst="rect">
            <a:avLst/>
          </a:prstGeom>
        </p:spPr>
        <p:txBody>
          <a:bodyPr wrap="none" tIns="45720" rIns="182880" anchor="t">
            <a:spAutoFit/>
          </a:bodyPr>
          <a:lstStyle/>
          <a:p>
            <a:pPr algn="r"/>
            <a:r>
              <a:rPr lang="en-US" sz="4400" dirty="0">
                <a:solidFill>
                  <a:schemeClr val="bg1"/>
                </a:solidFill>
                <a:latin typeface="Century Gothic" charset="0"/>
              </a:rPr>
              <a:t>derisive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905000"/>
            <a:ext cx="82296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Expressing, serving for, or characterized by, </a:t>
            </a:r>
            <a:r>
              <a:rPr lang="en-US" sz="2800" b="1" dirty="0">
                <a:solidFill>
                  <a:schemeClr val="bg1"/>
                </a:solidFill>
              </a:rPr>
              <a:t>derision</a:t>
            </a:r>
            <a:r>
              <a:rPr lang="en-US" sz="2800" dirty="0">
                <a:solidFill>
                  <a:schemeClr val="bg1"/>
                </a:solidFill>
              </a:rPr>
              <a:t>. “Derisive taunts.” </a:t>
            </a:r>
            <a:r>
              <a:rPr lang="en-US" sz="2800" i="1" dirty="0">
                <a:solidFill>
                  <a:schemeClr val="bg1"/>
                </a:solidFill>
              </a:rPr>
              <a:t>Pope</a:t>
            </a:r>
            <a:r>
              <a:rPr lang="en-US" sz="2800" dirty="0">
                <a:solidFill>
                  <a:schemeClr val="bg1"/>
                </a:solidFill>
              </a:rPr>
              <a:t>. </a:t>
            </a:r>
          </a:p>
          <a:p>
            <a:pPr marL="742950" lvl="1" indent="-285750" eaLnBrk="1" hangingPunct="1">
              <a:spcBef>
                <a:spcPct val="20000"/>
              </a:spcBef>
              <a:spcAft>
                <a:spcPts val="1200"/>
              </a:spcAft>
              <a:buFont typeface="Arial" charset="0"/>
              <a:buChar char="–"/>
            </a:pPr>
            <a:r>
              <a:rPr lang="en-US" sz="2400" dirty="0">
                <a:solidFill>
                  <a:schemeClr val="bg1"/>
                </a:solidFill>
              </a:rPr>
              <a:t>The act of deriding, or the state of being derided; mockery; scornful or contemptuous treatment which holds one up to ridicule.</a:t>
            </a:r>
          </a:p>
          <a:p>
            <a:pPr marL="742950" lvl="1" indent="-285750" eaLnBrk="1" hangingPunct="1">
              <a:spcBef>
                <a:spcPct val="20000"/>
              </a:spcBef>
              <a:spcAft>
                <a:spcPts val="1200"/>
              </a:spcAft>
              <a:buFont typeface="Arial" charset="0"/>
              <a:buChar char="–"/>
            </a:pPr>
            <a:r>
              <a:rPr lang="en-US" sz="2400" dirty="0" smtClean="0">
                <a:solidFill>
                  <a:schemeClr val="bg1"/>
                </a:solidFill>
              </a:rPr>
              <a:t>An </a:t>
            </a:r>
            <a:r>
              <a:rPr lang="en-US" sz="2400" dirty="0">
                <a:solidFill>
                  <a:schemeClr val="bg1"/>
                </a:solidFill>
              </a:rPr>
              <a:t>object of derision or scorn; a laughing-stock.</a:t>
            </a:r>
          </a:p>
          <a:p>
            <a:pPr marL="1143000" lvl="2" indent="-228600" eaLnBrk="1" hangingPunct="1">
              <a:spcBef>
                <a:spcPct val="20000"/>
              </a:spcBef>
              <a:spcAft>
                <a:spcPts val="1200"/>
              </a:spcAft>
              <a:buFont typeface="Arial" charset="0"/>
              <a:buChar char="•"/>
            </a:pPr>
            <a:r>
              <a:rPr lang="en-US" sz="2000" dirty="0">
                <a:solidFill>
                  <a:schemeClr val="bg1"/>
                </a:solidFill>
              </a:rPr>
              <a:t>I was a derision to all my people. </a:t>
            </a:r>
            <a:r>
              <a:rPr lang="en-US" sz="2000" i="1" dirty="0">
                <a:solidFill>
                  <a:schemeClr val="bg1"/>
                </a:solidFill>
              </a:rPr>
              <a:t>Lam. iii. 14</a:t>
            </a:r>
            <a:r>
              <a:rPr lang="en-US" sz="2000" dirty="0">
                <a:solidFill>
                  <a:schemeClr val="bg1"/>
                </a:solidFill>
              </a:rPr>
              <a:t>.</a:t>
            </a:r>
          </a:p>
          <a:p>
            <a:pPr marL="742950" lvl="1" indent="-285750" eaLnBrk="1" hangingPunct="1">
              <a:spcBef>
                <a:spcPct val="20000"/>
              </a:spcBef>
              <a:spcAft>
                <a:spcPts val="1200"/>
              </a:spcAft>
              <a:buFont typeface="Arial" charset="0"/>
              <a:buChar char="–"/>
            </a:pPr>
            <a:r>
              <a:rPr lang="en-US" sz="2400" dirty="0">
                <a:solidFill>
                  <a:schemeClr val="bg1"/>
                </a:solidFill>
              </a:rPr>
              <a:t>Syn. -- Scorn; mockery; contempt; insult; ridicule.</a:t>
            </a:r>
          </a:p>
        </p:txBody>
      </p:sp>
    </p:spTree>
    <p:extLst>
      <p:ext uri="{BB962C8B-B14F-4D97-AF65-F5344CB8AC3E}">
        <p14:creationId xmlns:p14="http://schemas.microsoft.com/office/powerpoint/2010/main" val="816509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62020" y="1051725"/>
            <a:ext cx="3951623"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7</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5050108" y="274320"/>
            <a:ext cx="4003630" cy="769441"/>
          </a:xfrm>
          <a:prstGeom prst="rect">
            <a:avLst/>
          </a:prstGeom>
        </p:spPr>
        <p:txBody>
          <a:bodyPr wrap="none" tIns="45720" rIns="182880" anchor="t">
            <a:spAutoFit/>
          </a:bodyPr>
          <a:lstStyle/>
          <a:p>
            <a:pPr algn="r"/>
            <a:r>
              <a:rPr lang="en-US" sz="4400" dirty="0">
                <a:solidFill>
                  <a:schemeClr val="bg1"/>
                </a:solidFill>
                <a:latin typeface="Century Gothic" charset="0"/>
              </a:rPr>
              <a:t>disconcerting</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7200" y="1981200"/>
            <a:ext cx="8229600" cy="3959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“I begin to feel like a piece of driftwood tumbling about between waves and sand, snatched up and tossed from one place to another. It is a most </a:t>
            </a:r>
            <a:r>
              <a:rPr lang="en-US" sz="4400" b="1" dirty="0">
                <a:solidFill>
                  <a:srgbClr val="008001"/>
                </a:solidFill>
              </a:rPr>
              <a:t>disconcerting</a:t>
            </a:r>
            <a:r>
              <a:rPr lang="en-US" sz="4400" dirty="0"/>
              <a:t> feeling.”</a:t>
            </a:r>
            <a:endParaRPr lang="en-US" sz="4400" dirty="0">
              <a:solidFill>
                <a:schemeClr val="bg1"/>
              </a:solidFill>
            </a:endParaRPr>
          </a:p>
        </p:txBody>
      </p:sp>
    </p:spTree>
    <p:extLst>
      <p:ext uri="{BB962C8B-B14F-4D97-AF65-F5344CB8AC3E}">
        <p14:creationId xmlns:p14="http://schemas.microsoft.com/office/powerpoint/2010/main" val="2297938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64305" y="1051725"/>
            <a:ext cx="3747052"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7</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5050108" y="274320"/>
            <a:ext cx="4003630" cy="769441"/>
          </a:xfrm>
          <a:prstGeom prst="rect">
            <a:avLst/>
          </a:prstGeom>
        </p:spPr>
        <p:txBody>
          <a:bodyPr wrap="none" tIns="45720" rIns="182880" anchor="t">
            <a:spAutoFit/>
          </a:bodyPr>
          <a:lstStyle/>
          <a:p>
            <a:pPr algn="r"/>
            <a:r>
              <a:rPr lang="en-US" sz="4400" dirty="0">
                <a:solidFill>
                  <a:schemeClr val="bg1"/>
                </a:solidFill>
                <a:latin typeface="Century Gothic" charset="0"/>
              </a:rPr>
              <a:t>disconcerting</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533400" y="1981200"/>
            <a:ext cx="82296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To break up the harmonious progress of; to throw into disorder or confusion; as, the emperor disconcerted the plans of his enemy.</a:t>
            </a:r>
          </a:p>
          <a:p>
            <a:pPr marL="342900" indent="-342900" eaLnBrk="1" hangingPunct="1">
              <a:spcBef>
                <a:spcPct val="20000"/>
              </a:spcBef>
              <a:spcAft>
                <a:spcPts val="1200"/>
              </a:spcAft>
              <a:buFont typeface="Arial" charset="0"/>
              <a:buChar char="•"/>
            </a:pPr>
            <a:r>
              <a:rPr lang="en-US" sz="2800" dirty="0">
                <a:solidFill>
                  <a:schemeClr val="bg1"/>
                </a:solidFill>
              </a:rPr>
              <a:t>To confuse the faculties of; to disturb the composure of; to discompose; to abash.</a:t>
            </a:r>
          </a:p>
          <a:p>
            <a:pPr marL="342900" indent="-342900" eaLnBrk="1" hangingPunct="1">
              <a:spcBef>
                <a:spcPct val="20000"/>
              </a:spcBef>
              <a:spcAft>
                <a:spcPts val="1200"/>
              </a:spcAft>
              <a:buFont typeface="Arial" charset="0"/>
              <a:buChar char="•"/>
            </a:pPr>
            <a:r>
              <a:rPr lang="en-US" sz="2800" dirty="0" smtClean="0">
                <a:solidFill>
                  <a:schemeClr val="bg1"/>
                </a:solidFill>
              </a:rPr>
              <a:t>Syn</a:t>
            </a:r>
            <a:r>
              <a:rPr lang="en-US" sz="2800" dirty="0">
                <a:solidFill>
                  <a:schemeClr val="bg1"/>
                </a:solidFill>
              </a:rPr>
              <a:t>. -- To discompose; derange; ruffle; confuse; disturb; defeat; frustrate.</a:t>
            </a:r>
            <a:endParaRPr lang="en-US" i="1" dirty="0">
              <a:solidFill>
                <a:schemeClr val="bg1"/>
              </a:solidFill>
            </a:endParaRPr>
          </a:p>
        </p:txBody>
      </p:sp>
    </p:spTree>
    <p:extLst>
      <p:ext uri="{BB962C8B-B14F-4D97-AF65-F5344CB8AC3E}">
        <p14:creationId xmlns:p14="http://schemas.microsoft.com/office/powerpoint/2010/main" val="3429266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62020" y="1051725"/>
            <a:ext cx="3951623"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8</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5757082" y="274320"/>
            <a:ext cx="3296656" cy="769441"/>
          </a:xfrm>
          <a:prstGeom prst="rect">
            <a:avLst/>
          </a:prstGeom>
        </p:spPr>
        <p:txBody>
          <a:bodyPr wrap="none" tIns="45720" rIns="182880" anchor="t">
            <a:spAutoFit/>
          </a:bodyPr>
          <a:lstStyle/>
          <a:p>
            <a:pPr algn="r"/>
            <a:r>
              <a:rPr lang="en-US" sz="4400" dirty="0">
                <a:solidFill>
                  <a:schemeClr val="bg1"/>
                </a:solidFill>
                <a:latin typeface="Century Gothic" charset="0"/>
              </a:rPr>
              <a:t>eloquence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8788" y="1828800"/>
            <a:ext cx="8229600" cy="3568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“I believe I shall take up smoking a pipe, Holmes, for the sheer </a:t>
            </a:r>
            <a:r>
              <a:rPr lang="en-US" sz="4400" b="1" dirty="0">
                <a:solidFill>
                  <a:srgbClr val="008001"/>
                </a:solidFill>
              </a:rPr>
              <a:t>eloquence</a:t>
            </a:r>
            <a:r>
              <a:rPr lang="en-US" sz="4400" dirty="0"/>
              <a:t> </a:t>
            </a:r>
          </a:p>
          <a:p>
            <a:pPr algn="ctr" eaLnBrk="1" hangingPunct="1"/>
            <a:r>
              <a:rPr lang="en-US" sz="4400" dirty="0"/>
              <a:t>of the thing.”</a:t>
            </a:r>
            <a:endParaRPr lang="en-US" sz="4400" dirty="0">
              <a:solidFill>
                <a:schemeClr val="bg1"/>
              </a:solidFill>
            </a:endParaRPr>
          </a:p>
        </p:txBody>
      </p:sp>
    </p:spTree>
    <p:extLst>
      <p:ext uri="{BB962C8B-B14F-4D97-AF65-F5344CB8AC3E}">
        <p14:creationId xmlns:p14="http://schemas.microsoft.com/office/powerpoint/2010/main" val="1193671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64305" y="1051725"/>
            <a:ext cx="3747052"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8</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5757082" y="274320"/>
            <a:ext cx="3296656" cy="769441"/>
          </a:xfrm>
          <a:prstGeom prst="rect">
            <a:avLst/>
          </a:prstGeom>
        </p:spPr>
        <p:txBody>
          <a:bodyPr wrap="none" tIns="45720" rIns="182880" anchor="t">
            <a:spAutoFit/>
          </a:bodyPr>
          <a:lstStyle/>
          <a:p>
            <a:pPr algn="r"/>
            <a:r>
              <a:rPr lang="en-US" sz="4400" dirty="0">
                <a:solidFill>
                  <a:schemeClr val="bg1"/>
                </a:solidFill>
                <a:latin typeface="Century Gothic" charset="0"/>
              </a:rPr>
              <a:t>eloquence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981200"/>
            <a:ext cx="82296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Fluent, forcible, elegant, and persuasive speech in public; the power of expressing strong emotions in striking and appropriate language either spoken or written, thereby producing conviction or persuasion.</a:t>
            </a:r>
          </a:p>
          <a:p>
            <a:pPr marL="342900" indent="-342900" eaLnBrk="1" hangingPunct="1">
              <a:spcBef>
                <a:spcPct val="20000"/>
              </a:spcBef>
              <a:spcAft>
                <a:spcPts val="1200"/>
              </a:spcAft>
              <a:buFont typeface="Arial" charset="0"/>
              <a:buChar char="•"/>
            </a:pPr>
            <a:r>
              <a:rPr lang="en-US" sz="2800" dirty="0" smtClean="0">
                <a:solidFill>
                  <a:schemeClr val="bg1"/>
                </a:solidFill>
              </a:rPr>
              <a:t>Fig</a:t>
            </a:r>
            <a:r>
              <a:rPr lang="en-US" sz="2800" dirty="0">
                <a:solidFill>
                  <a:schemeClr val="bg1"/>
                </a:solidFill>
              </a:rPr>
              <a:t>.: Whatever produces the effect of moving and persuasive speech.</a:t>
            </a:r>
          </a:p>
          <a:p>
            <a:pPr marL="342900" indent="-342900" eaLnBrk="1" hangingPunct="1">
              <a:spcBef>
                <a:spcPct val="20000"/>
              </a:spcBef>
              <a:spcAft>
                <a:spcPts val="1200"/>
              </a:spcAft>
              <a:buFont typeface="Arial" charset="0"/>
              <a:buChar char="•"/>
            </a:pPr>
            <a:r>
              <a:rPr lang="en-US" sz="2800" dirty="0" smtClean="0">
                <a:solidFill>
                  <a:schemeClr val="bg1"/>
                </a:solidFill>
              </a:rPr>
              <a:t>That </a:t>
            </a:r>
            <a:r>
              <a:rPr lang="en-US" sz="2800" dirty="0">
                <a:solidFill>
                  <a:schemeClr val="bg1"/>
                </a:solidFill>
              </a:rPr>
              <a:t>which is eloquently uttered or written.</a:t>
            </a:r>
          </a:p>
        </p:txBody>
      </p:sp>
    </p:spTree>
    <p:extLst>
      <p:ext uri="{BB962C8B-B14F-4D97-AF65-F5344CB8AC3E}">
        <p14:creationId xmlns:p14="http://schemas.microsoft.com/office/powerpoint/2010/main" val="3703027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62020" y="1051725"/>
            <a:ext cx="3951623"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9</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5778297" y="274320"/>
            <a:ext cx="3275441" cy="769441"/>
          </a:xfrm>
          <a:prstGeom prst="rect">
            <a:avLst/>
          </a:prstGeom>
        </p:spPr>
        <p:txBody>
          <a:bodyPr wrap="none" tIns="45720" rIns="182880" anchor="t">
            <a:spAutoFit/>
          </a:bodyPr>
          <a:lstStyle/>
          <a:p>
            <a:pPr algn="r"/>
            <a:r>
              <a:rPr lang="en-US" sz="4400" dirty="0">
                <a:solidFill>
                  <a:schemeClr val="bg1"/>
                </a:solidFill>
                <a:latin typeface="Century Gothic" charset="0"/>
              </a:rPr>
              <a:t>fabrication</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7200" y="1828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000" dirty="0"/>
              <a:t>“That, and the knowledge that we are waiting to pounce on any similar attempt in the future. Anyone familiar with Watson’s literary </a:t>
            </a:r>
            <a:r>
              <a:rPr lang="en-US" sz="4000" b="1" dirty="0">
                <a:solidFill>
                  <a:srgbClr val="008001"/>
                </a:solidFill>
              </a:rPr>
              <a:t>fabrications</a:t>
            </a:r>
            <a:r>
              <a:rPr lang="en-US" sz="4000" dirty="0"/>
              <a:t> will be certain that Sherlock Holmes always gets his man.”</a:t>
            </a:r>
            <a:endParaRPr lang="en-US" sz="4000" i="1" dirty="0">
              <a:solidFill>
                <a:schemeClr val="bg1"/>
              </a:solidFill>
            </a:endParaRPr>
          </a:p>
        </p:txBody>
      </p:sp>
    </p:spTree>
    <p:extLst>
      <p:ext uri="{BB962C8B-B14F-4D97-AF65-F5344CB8AC3E}">
        <p14:creationId xmlns:p14="http://schemas.microsoft.com/office/powerpoint/2010/main" val="3788020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txBox="1">
            <a:spLocks/>
          </p:cNvSpPr>
          <p:nvPr/>
        </p:nvSpPr>
        <p:spPr bwMode="auto">
          <a:xfrm>
            <a:off x="457200" y="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a:solidFill>
                  <a:schemeClr val="bg1"/>
                </a:solidFill>
              </a:rPr>
              <a:t>The List</a:t>
            </a:r>
          </a:p>
        </p:txBody>
      </p:sp>
      <p:sp>
        <p:nvSpPr>
          <p:cNvPr id="15363" name="Content Placeholder 6"/>
          <p:cNvSpPr>
            <a:spLocks noGrp="1"/>
          </p:cNvSpPr>
          <p:nvPr>
            <p:ph sz="half" idx="1"/>
          </p:nvPr>
        </p:nvSpPr>
        <p:spPr>
          <a:xfrm>
            <a:off x="457200" y="990600"/>
            <a:ext cx="4038600" cy="5410200"/>
          </a:xfrm>
        </p:spPr>
        <p:txBody>
          <a:bodyPr/>
          <a:lstStyle/>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2" action="ppaction://hlinksldjump"/>
              </a:rPr>
              <a:t>1.</a:t>
            </a:r>
            <a:r>
              <a:rPr lang="en-US" dirty="0">
                <a:solidFill>
                  <a:schemeClr val="bg1"/>
                </a:solidFill>
                <a:latin typeface="Century Gothic" charset="0"/>
                <a:ea typeface="ＭＳ Ｐゴシック" charset="0"/>
              </a:rPr>
              <a:t> austere</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3" action="ppaction://hlinksldjump"/>
              </a:rPr>
              <a:t>2.</a:t>
            </a:r>
            <a:r>
              <a:rPr lang="en-US" dirty="0">
                <a:solidFill>
                  <a:schemeClr val="bg1"/>
                </a:solidFill>
                <a:latin typeface="Century Gothic" charset="0"/>
                <a:ea typeface="ＭＳ Ｐゴシック" charset="0"/>
              </a:rPr>
              <a:t> cadence</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4" action="ppaction://hlinksldjump"/>
              </a:rPr>
              <a:t>3.</a:t>
            </a:r>
            <a:r>
              <a:rPr lang="en-US" dirty="0">
                <a:solidFill>
                  <a:schemeClr val="bg1"/>
                </a:solidFill>
                <a:latin typeface="Century Gothic" charset="0"/>
                <a:ea typeface="ＭＳ Ｐゴシック" charset="0"/>
              </a:rPr>
              <a:t> confederate</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5" action="ppaction://hlinksldjump"/>
              </a:rPr>
              <a:t>4.</a:t>
            </a:r>
            <a:r>
              <a:rPr lang="en-US" dirty="0">
                <a:solidFill>
                  <a:schemeClr val="bg1"/>
                </a:solidFill>
                <a:latin typeface="Century Gothic" charset="0"/>
                <a:ea typeface="ＭＳ Ｐゴシック" charset="0"/>
              </a:rPr>
              <a:t> </a:t>
            </a:r>
            <a:r>
              <a:rPr lang="en-US" dirty="0" smtClean="0">
                <a:solidFill>
                  <a:schemeClr val="bg1"/>
                </a:solidFill>
                <a:latin typeface="Century Gothic" charset="0"/>
                <a:ea typeface="ＭＳ Ｐゴシック" charset="0"/>
              </a:rPr>
              <a:t>confine</a:t>
            </a:r>
            <a:endParaRPr lang="en-US" dirty="0">
              <a:solidFill>
                <a:schemeClr val="bg1"/>
              </a:solidFill>
              <a:latin typeface="Century Gothic" charset="0"/>
              <a:ea typeface="ＭＳ Ｐゴシック" charset="0"/>
            </a:endParaRP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6" action="ppaction://hlinksldjump"/>
              </a:rPr>
              <a:t>5.</a:t>
            </a:r>
            <a:r>
              <a:rPr lang="en-US" dirty="0">
                <a:solidFill>
                  <a:schemeClr val="bg1"/>
                </a:solidFill>
                <a:latin typeface="Century Gothic" charset="0"/>
                <a:ea typeface="ＭＳ Ｐゴシック" charset="0"/>
              </a:rPr>
              <a:t> depravity</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7" action="ppaction://hlinksldjump"/>
              </a:rPr>
              <a:t>6.</a:t>
            </a:r>
            <a:r>
              <a:rPr lang="en-US" dirty="0">
                <a:solidFill>
                  <a:schemeClr val="bg1"/>
                </a:solidFill>
                <a:latin typeface="Century Gothic" charset="0"/>
                <a:ea typeface="ＭＳ Ｐゴシック" charset="0"/>
              </a:rPr>
              <a:t> derisive</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8" action="ppaction://hlinksldjump"/>
              </a:rPr>
              <a:t>7.</a:t>
            </a:r>
            <a:r>
              <a:rPr lang="en-US" dirty="0">
                <a:solidFill>
                  <a:schemeClr val="bg1"/>
                </a:solidFill>
                <a:latin typeface="Century Gothic" charset="0"/>
                <a:ea typeface="ＭＳ Ｐゴシック" charset="0"/>
              </a:rPr>
              <a:t> </a:t>
            </a:r>
            <a:r>
              <a:rPr lang="en-US" dirty="0" smtClean="0">
                <a:solidFill>
                  <a:schemeClr val="bg1"/>
                </a:solidFill>
                <a:latin typeface="Century Gothic" charset="0"/>
                <a:ea typeface="ＭＳ Ｐゴシック" charset="0"/>
              </a:rPr>
              <a:t>disconcerting</a:t>
            </a:r>
            <a:endParaRPr lang="en-US" dirty="0">
              <a:solidFill>
                <a:schemeClr val="bg1"/>
              </a:solidFill>
              <a:latin typeface="Century Gothic" charset="0"/>
              <a:ea typeface="ＭＳ Ｐゴシック" charset="0"/>
            </a:endParaRP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9" action="ppaction://hlinksldjump"/>
              </a:rPr>
              <a:t>8.</a:t>
            </a:r>
            <a:r>
              <a:rPr lang="en-US" dirty="0">
                <a:solidFill>
                  <a:schemeClr val="bg1"/>
                </a:solidFill>
                <a:latin typeface="Century Gothic" charset="0"/>
                <a:ea typeface="ＭＳ Ｐゴシック" charset="0"/>
              </a:rPr>
              <a:t> eloquence</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10" action="ppaction://hlinksldjump"/>
              </a:rPr>
              <a:t>9.</a:t>
            </a:r>
            <a:r>
              <a:rPr lang="en-US" dirty="0">
                <a:solidFill>
                  <a:schemeClr val="bg1"/>
                </a:solidFill>
                <a:latin typeface="Century Gothic" charset="0"/>
                <a:ea typeface="ＭＳ Ｐゴシック" charset="0"/>
              </a:rPr>
              <a:t> fabrication</a:t>
            </a:r>
          </a:p>
          <a:p>
            <a:pPr marL="0" indent="0">
              <a:buFont typeface="Arial" charset="0"/>
              <a:buNone/>
            </a:pPr>
            <a:r>
              <a:rPr lang="en-US" dirty="0">
                <a:solidFill>
                  <a:schemeClr val="bg1"/>
                </a:solidFill>
                <a:latin typeface="Century Gothic" charset="0"/>
                <a:ea typeface="ＭＳ Ｐゴシック" charset="0"/>
                <a:hlinkClick r:id="rId11" action="ppaction://hlinksldjump"/>
              </a:rPr>
              <a:t>10.</a:t>
            </a:r>
            <a:r>
              <a:rPr lang="en-US" dirty="0">
                <a:solidFill>
                  <a:schemeClr val="bg1"/>
                </a:solidFill>
                <a:latin typeface="Century Gothic" charset="0"/>
                <a:ea typeface="ＭＳ Ｐゴシック" charset="0"/>
              </a:rPr>
              <a:t> fatigue</a:t>
            </a:r>
            <a:endParaRPr lang="en-US" dirty="0">
              <a:latin typeface="Century Gothic" charset="0"/>
              <a:ea typeface="ＭＳ Ｐゴシック" charset="0"/>
            </a:endParaRPr>
          </a:p>
        </p:txBody>
      </p:sp>
      <p:sp>
        <p:nvSpPr>
          <p:cNvPr id="8" name="Content Placeholder 7"/>
          <p:cNvSpPr>
            <a:spLocks noGrp="1"/>
          </p:cNvSpPr>
          <p:nvPr>
            <p:ph sz="half" idx="2"/>
          </p:nvPr>
        </p:nvSpPr>
        <p:spPr>
          <a:xfrm>
            <a:off x="4648200" y="990600"/>
            <a:ext cx="4038600" cy="5410200"/>
          </a:xfrm>
        </p:spPr>
        <p:txBody>
          <a:bodyPr/>
          <a:lstStyle/>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2" action="ppaction://hlinksldjump"/>
              </a:rPr>
              <a:t>11.</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fester</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3" action="ppaction://hlinksldjump"/>
              </a:rPr>
              <a:t>12.</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fluctuate</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4" action="ppaction://hlinksldjump"/>
              </a:rPr>
              <a:t>13.</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frantic</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5" action="ppaction://hlinksldjump"/>
              </a:rPr>
              <a:t>14.</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goad</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6" action="ppaction://hlinksldjump"/>
              </a:rPr>
              <a:t>15.</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intimate</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7" action="ppaction://hlinksldjump"/>
              </a:rPr>
              <a:t>16.</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lapse</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8" action="ppaction://hlinksldjump"/>
              </a:rPr>
              <a:t>17.</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minion</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9" action="ppaction://hlinksldjump"/>
              </a:rPr>
              <a:t>18.</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piquant</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rgbClr val="FFFFFF"/>
                </a:solidFill>
                <a:ea typeface="MS PGothic" panose="020B0600070205080204" pitchFamily="34" charset="-128"/>
                <a:hlinkClick r:id="rId20" action="ppaction://hlinksldjump"/>
              </a:rPr>
              <a:t>19.</a:t>
            </a:r>
            <a:r>
              <a:rPr lang="en-US" altLang="en-US" dirty="0">
                <a:solidFill>
                  <a:srgbClr val="FFFFFF"/>
                </a:solidFill>
                <a:ea typeface="MS PGothic" panose="020B0600070205080204" pitchFamily="34" charset="-128"/>
              </a:rPr>
              <a:t> </a:t>
            </a:r>
            <a:r>
              <a:rPr lang="en-US" altLang="en-US" dirty="0" smtClean="0">
                <a:solidFill>
                  <a:srgbClr val="FFFFFF"/>
                </a:solidFill>
                <a:ea typeface="MS PGothic" panose="020B0600070205080204" pitchFamily="34" charset="-128"/>
              </a:rPr>
              <a:t>tantalize</a:t>
            </a:r>
            <a:endParaRPr lang="en-US" altLang="en-US" dirty="0">
              <a:solidFill>
                <a:srgbClr val="FFFFFF"/>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21" action="ppaction://hlinksldjump"/>
              </a:rPr>
              <a:t>20.</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wrench</a:t>
            </a:r>
            <a:endParaRPr lang="en-US" altLang="en-US" dirty="0">
              <a:solidFill>
                <a:schemeClr val="bg1"/>
              </a:solidFill>
              <a:ea typeface="MS PGothic" panose="020B0600070205080204" pitchFamily="34" charset="-128"/>
            </a:endParaRPr>
          </a:p>
          <a:p>
            <a:pPr>
              <a:buFont typeface="Arial" panose="020B0604020202020204" pitchFamily="34" charset="0"/>
              <a:buChar char="•"/>
              <a:defRPr/>
            </a:pPr>
            <a:endParaRPr lang="en-US" dirty="0">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64305" y="1051725"/>
            <a:ext cx="3747052"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9</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5778297" y="274320"/>
            <a:ext cx="3275441" cy="769441"/>
          </a:xfrm>
          <a:prstGeom prst="rect">
            <a:avLst/>
          </a:prstGeom>
        </p:spPr>
        <p:txBody>
          <a:bodyPr wrap="none" tIns="45720" rIns="182880" anchor="t">
            <a:spAutoFit/>
          </a:bodyPr>
          <a:lstStyle/>
          <a:p>
            <a:pPr algn="r"/>
            <a:r>
              <a:rPr lang="en-US" sz="4400" dirty="0">
                <a:solidFill>
                  <a:schemeClr val="bg1"/>
                </a:solidFill>
                <a:latin typeface="Century Gothic" charset="0"/>
              </a:rPr>
              <a:t>fabrication</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981200"/>
            <a:ext cx="8229600" cy="381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The act of fabricating, framing, or constructing; construction; manufacture; as, the fabrication of a bridge, a church, or a government. </a:t>
            </a:r>
            <a:r>
              <a:rPr lang="en-US" sz="2800" i="1" dirty="0">
                <a:solidFill>
                  <a:schemeClr val="bg1"/>
                </a:solidFill>
              </a:rPr>
              <a:t>Burke</a:t>
            </a:r>
            <a:r>
              <a:rPr lang="en-US" sz="2800" dirty="0">
                <a:solidFill>
                  <a:schemeClr val="bg1"/>
                </a:solidFill>
              </a:rPr>
              <a:t>.</a:t>
            </a:r>
          </a:p>
          <a:p>
            <a:pPr marL="342900" indent="-342900" eaLnBrk="1" hangingPunct="1">
              <a:spcBef>
                <a:spcPct val="20000"/>
              </a:spcBef>
              <a:spcAft>
                <a:spcPts val="1200"/>
              </a:spcAft>
              <a:buFont typeface="Arial" charset="0"/>
              <a:buChar char="•"/>
            </a:pPr>
            <a:r>
              <a:rPr lang="en-US" sz="2800" dirty="0">
                <a:solidFill>
                  <a:schemeClr val="bg1"/>
                </a:solidFill>
              </a:rPr>
              <a:t>That which is fabricated; a falsehood; as, the story is doubtless a fabrication. </a:t>
            </a:r>
          </a:p>
          <a:p>
            <a:pPr marL="342900" indent="-342900" eaLnBrk="1" hangingPunct="1">
              <a:spcBef>
                <a:spcPct val="20000"/>
              </a:spcBef>
              <a:spcAft>
                <a:spcPts val="1200"/>
              </a:spcAft>
              <a:buFont typeface="Arial" charset="0"/>
              <a:buChar char="•"/>
            </a:pPr>
            <a:r>
              <a:rPr lang="en-US" sz="2800" dirty="0">
                <a:solidFill>
                  <a:schemeClr val="bg1"/>
                </a:solidFill>
              </a:rPr>
              <a:t>Syn. -- See Fiction.</a:t>
            </a:r>
          </a:p>
        </p:txBody>
      </p:sp>
    </p:spTree>
    <p:extLst>
      <p:ext uri="{BB962C8B-B14F-4D97-AF65-F5344CB8AC3E}">
        <p14:creationId xmlns:p14="http://schemas.microsoft.com/office/powerpoint/2010/main" val="3182133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10</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820575" y="274320"/>
            <a:ext cx="2233163" cy="769441"/>
          </a:xfrm>
          <a:prstGeom prst="rect">
            <a:avLst/>
          </a:prstGeom>
        </p:spPr>
        <p:txBody>
          <a:bodyPr wrap="none" tIns="45720" rIns="182880" anchor="t">
            <a:spAutoFit/>
          </a:bodyPr>
          <a:lstStyle/>
          <a:p>
            <a:pPr algn="r"/>
            <a:r>
              <a:rPr lang="en-US" sz="4400" dirty="0">
                <a:solidFill>
                  <a:schemeClr val="bg1"/>
                </a:solidFill>
                <a:latin typeface="Century Gothic" charset="0"/>
              </a:rPr>
              <a:t>fatigue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533400" y="1600200"/>
            <a:ext cx="82296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3800" dirty="0"/>
              <a:t>His hand rubbed across his face in a gesture of </a:t>
            </a:r>
            <a:r>
              <a:rPr lang="en-US" sz="3800" b="1" dirty="0">
                <a:solidFill>
                  <a:srgbClr val="008001"/>
                </a:solidFill>
              </a:rPr>
              <a:t>fatigue</a:t>
            </a:r>
            <a:r>
              <a:rPr lang="en-US" sz="3800" dirty="0"/>
              <a:t>, but for the briefest fraction of an instant his eyes slid sideways to meet mine with a spark of hard triumph, and then his hand fell away from features that were merely bone tired and filled with defeat.</a:t>
            </a:r>
            <a:endParaRPr lang="en-US" sz="3800" i="1" dirty="0">
              <a:solidFill>
                <a:schemeClr val="bg1"/>
              </a:solidFill>
            </a:endParaRPr>
          </a:p>
        </p:txBody>
      </p:sp>
    </p:spTree>
    <p:extLst>
      <p:ext uri="{BB962C8B-B14F-4D97-AF65-F5344CB8AC3E}">
        <p14:creationId xmlns:p14="http://schemas.microsoft.com/office/powerpoint/2010/main" val="2225023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10</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820575" y="274320"/>
            <a:ext cx="2233163" cy="769441"/>
          </a:xfrm>
          <a:prstGeom prst="rect">
            <a:avLst/>
          </a:prstGeom>
        </p:spPr>
        <p:txBody>
          <a:bodyPr wrap="none" tIns="45720" rIns="182880" anchor="t">
            <a:spAutoFit/>
          </a:bodyPr>
          <a:lstStyle/>
          <a:p>
            <a:pPr algn="r"/>
            <a:r>
              <a:rPr lang="en-US" sz="4400" dirty="0">
                <a:solidFill>
                  <a:schemeClr val="bg1"/>
                </a:solidFill>
                <a:latin typeface="Century Gothic" charset="0"/>
              </a:rPr>
              <a:t>fatigue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752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600"/>
              </a:spcAft>
              <a:buFont typeface="Arial" charset="0"/>
              <a:buChar char="•"/>
            </a:pPr>
            <a:r>
              <a:rPr lang="en-US" sz="2800" dirty="0">
                <a:solidFill>
                  <a:schemeClr val="bg1"/>
                </a:solidFill>
              </a:rPr>
              <a:t>Weariness from bodily labor or mental exertion; lassitude or exhaustion of strength.</a:t>
            </a:r>
          </a:p>
          <a:p>
            <a:pPr marL="342900" indent="-342900" eaLnBrk="1" hangingPunct="1">
              <a:spcBef>
                <a:spcPct val="20000"/>
              </a:spcBef>
              <a:spcAft>
                <a:spcPts val="600"/>
              </a:spcAft>
              <a:buFont typeface="Arial" charset="0"/>
              <a:buChar char="•"/>
            </a:pPr>
            <a:r>
              <a:rPr lang="en-US" sz="2800" dirty="0" smtClean="0">
                <a:solidFill>
                  <a:schemeClr val="bg1"/>
                </a:solidFill>
              </a:rPr>
              <a:t>The </a:t>
            </a:r>
            <a:r>
              <a:rPr lang="en-US" sz="2800" dirty="0">
                <a:solidFill>
                  <a:schemeClr val="bg1"/>
                </a:solidFill>
              </a:rPr>
              <a:t>weakening of a metal when subjected to repeated vibrations or strains. Fatigue call (Mil.), a summons, by bugle or drum, to perform fatigue duties. -- Fatigue dress, the working dress of soldiers. -- Fatigue duty (Mil.), labor exacted from soldiers aside from the use of arms. </a:t>
            </a:r>
            <a:r>
              <a:rPr lang="en-US" sz="2800" i="1" dirty="0">
                <a:solidFill>
                  <a:schemeClr val="bg1"/>
                </a:solidFill>
              </a:rPr>
              <a:t>Farrow</a:t>
            </a:r>
            <a:r>
              <a:rPr lang="en-US" sz="2800" dirty="0">
                <a:solidFill>
                  <a:schemeClr val="bg1"/>
                </a:solidFill>
              </a:rPr>
              <a:t>. -- Fatigue party, a party of soldiers on fatigue duty.</a:t>
            </a:r>
            <a:endParaRPr lang="en-US" sz="2400" dirty="0">
              <a:solidFill>
                <a:schemeClr val="bg1"/>
              </a:solidFill>
            </a:endParaRPr>
          </a:p>
        </p:txBody>
      </p:sp>
    </p:spTree>
    <p:extLst>
      <p:ext uri="{BB962C8B-B14F-4D97-AF65-F5344CB8AC3E}">
        <p14:creationId xmlns:p14="http://schemas.microsoft.com/office/powerpoint/2010/main" val="155969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11</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7276328" y="274320"/>
            <a:ext cx="1777410" cy="769441"/>
          </a:xfrm>
          <a:prstGeom prst="rect">
            <a:avLst/>
          </a:prstGeom>
        </p:spPr>
        <p:txBody>
          <a:bodyPr wrap="none" tIns="45720" rIns="182880" anchor="t">
            <a:spAutoFit/>
          </a:bodyPr>
          <a:lstStyle/>
          <a:p>
            <a:pPr algn="r"/>
            <a:r>
              <a:rPr lang="en-US" sz="4400" dirty="0">
                <a:solidFill>
                  <a:schemeClr val="bg1"/>
                </a:solidFill>
                <a:latin typeface="Century Gothic" charset="0"/>
              </a:rPr>
              <a:t>fester</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7200" y="1676400"/>
            <a:ext cx="82296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I did keep bread and cheese for informal meals, but even two days old, as this one seemed to be, it was much superior even to the Stilton that lay </a:t>
            </a:r>
            <a:r>
              <a:rPr lang="en-US" sz="4400" b="1" dirty="0">
                <a:solidFill>
                  <a:srgbClr val="008001"/>
                </a:solidFill>
              </a:rPr>
              <a:t>festering</a:t>
            </a:r>
            <a:r>
              <a:rPr lang="en-US" sz="4400" dirty="0"/>
              <a:t> nobly in my stocking drawer.</a:t>
            </a:r>
            <a:endParaRPr lang="en-US" sz="2200" i="1" dirty="0">
              <a:solidFill>
                <a:schemeClr val="bg1"/>
              </a:solidFill>
            </a:endParaRPr>
          </a:p>
        </p:txBody>
      </p:sp>
    </p:spTree>
    <p:extLst>
      <p:ext uri="{BB962C8B-B14F-4D97-AF65-F5344CB8AC3E}">
        <p14:creationId xmlns:p14="http://schemas.microsoft.com/office/powerpoint/2010/main" val="2951384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11</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7276328" y="274320"/>
            <a:ext cx="1777410" cy="769441"/>
          </a:xfrm>
          <a:prstGeom prst="rect">
            <a:avLst/>
          </a:prstGeom>
        </p:spPr>
        <p:txBody>
          <a:bodyPr wrap="none" tIns="45720" rIns="182880" anchor="t">
            <a:spAutoFit/>
          </a:bodyPr>
          <a:lstStyle/>
          <a:p>
            <a:pPr algn="r"/>
            <a:r>
              <a:rPr lang="en-US" sz="4400" dirty="0">
                <a:solidFill>
                  <a:schemeClr val="bg1"/>
                </a:solidFill>
                <a:latin typeface="Century Gothic" charset="0"/>
              </a:rPr>
              <a:t>fester</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752600"/>
            <a:ext cx="8229600" cy="426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To generate pus; to become </a:t>
            </a:r>
            <a:r>
              <a:rPr lang="en-US" sz="2800" dirty="0" smtClean="0">
                <a:solidFill>
                  <a:schemeClr val="bg1"/>
                </a:solidFill>
              </a:rPr>
              <a:t>inflamed </a:t>
            </a:r>
            <a:r>
              <a:rPr lang="en-US" sz="2800" dirty="0">
                <a:solidFill>
                  <a:schemeClr val="bg1"/>
                </a:solidFill>
              </a:rPr>
              <a:t>and suppurate; as, a sore or a wound festers.</a:t>
            </a:r>
          </a:p>
          <a:p>
            <a:pPr marL="742950" lvl="1" indent="-285750" eaLnBrk="1" hangingPunct="1">
              <a:spcBef>
                <a:spcPct val="20000"/>
              </a:spcBef>
              <a:spcAft>
                <a:spcPts val="1200"/>
              </a:spcAft>
              <a:buFont typeface="Arial" charset="0"/>
              <a:buChar char="–"/>
            </a:pPr>
            <a:r>
              <a:rPr lang="en-US" sz="2400" dirty="0" smtClean="0">
                <a:solidFill>
                  <a:schemeClr val="bg1"/>
                </a:solidFill>
              </a:rPr>
              <a:t>Unkindness </a:t>
            </a:r>
            <a:r>
              <a:rPr lang="en-US" sz="2400" dirty="0">
                <a:solidFill>
                  <a:schemeClr val="bg1"/>
                </a:solidFill>
              </a:rPr>
              <a:t>may give a wound that shall bleed and smart, but it is treachery that makes it fester. </a:t>
            </a:r>
            <a:r>
              <a:rPr lang="en-US" sz="2400" i="1" dirty="0">
                <a:solidFill>
                  <a:schemeClr val="bg1"/>
                </a:solidFill>
              </a:rPr>
              <a:t>South</a:t>
            </a:r>
            <a:r>
              <a:rPr lang="en-US" sz="2400" dirty="0">
                <a:solidFill>
                  <a:schemeClr val="bg1"/>
                </a:solidFill>
              </a:rPr>
              <a:t>.</a:t>
            </a:r>
          </a:p>
          <a:p>
            <a:pPr marL="742950" lvl="1" indent="-285750" eaLnBrk="1" hangingPunct="1">
              <a:spcBef>
                <a:spcPct val="20000"/>
              </a:spcBef>
              <a:spcAft>
                <a:spcPts val="1200"/>
              </a:spcAft>
              <a:buFont typeface="Arial" charset="0"/>
              <a:buChar char="–"/>
            </a:pPr>
            <a:r>
              <a:rPr lang="en-US" sz="2400" dirty="0">
                <a:solidFill>
                  <a:schemeClr val="bg1"/>
                </a:solidFill>
              </a:rPr>
              <a:t>Hatred . . . festered in the hearts of the children of the soil. </a:t>
            </a:r>
            <a:r>
              <a:rPr lang="en-US" sz="2400" i="1" dirty="0">
                <a:solidFill>
                  <a:schemeClr val="bg1"/>
                </a:solidFill>
              </a:rPr>
              <a:t>Macaulay</a:t>
            </a:r>
            <a:r>
              <a:rPr lang="en-US" sz="2400" dirty="0">
                <a:solidFill>
                  <a:schemeClr val="bg1"/>
                </a:solidFill>
              </a:rPr>
              <a:t>.</a:t>
            </a:r>
          </a:p>
          <a:p>
            <a:pPr marL="342900" indent="-342900" eaLnBrk="1" hangingPunct="1">
              <a:spcBef>
                <a:spcPct val="20000"/>
              </a:spcBef>
              <a:spcAft>
                <a:spcPts val="1200"/>
              </a:spcAft>
              <a:buFont typeface="Arial" charset="0"/>
              <a:buChar char="•"/>
            </a:pPr>
            <a:r>
              <a:rPr lang="en-US" sz="2800" dirty="0">
                <a:solidFill>
                  <a:schemeClr val="bg1"/>
                </a:solidFill>
              </a:rPr>
              <a:t>To be inflamed; to grow virulent, or malignant; to grow in intensity; to rankle.</a:t>
            </a:r>
          </a:p>
          <a:p>
            <a:pPr marL="342900" indent="-342900" eaLnBrk="1" hangingPunct="1">
              <a:spcBef>
                <a:spcPct val="20000"/>
              </a:spcBef>
              <a:spcAft>
                <a:spcPts val="1200"/>
              </a:spcAft>
              <a:buFont typeface="Arial" charset="0"/>
              <a:buChar char="•"/>
            </a:pPr>
            <a:endParaRPr lang="en-US" sz="2800" dirty="0">
              <a:solidFill>
                <a:schemeClr val="bg1"/>
              </a:solidFill>
            </a:endParaRPr>
          </a:p>
        </p:txBody>
      </p:sp>
    </p:spTree>
    <p:extLst>
      <p:ext uri="{BB962C8B-B14F-4D97-AF65-F5344CB8AC3E}">
        <p14:creationId xmlns:p14="http://schemas.microsoft.com/office/powerpoint/2010/main" val="2544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12</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300951" y="274320"/>
            <a:ext cx="2752787" cy="769441"/>
          </a:xfrm>
          <a:prstGeom prst="rect">
            <a:avLst/>
          </a:prstGeom>
        </p:spPr>
        <p:txBody>
          <a:bodyPr wrap="none" tIns="45720" rIns="182880" anchor="t">
            <a:spAutoFit/>
          </a:bodyPr>
          <a:lstStyle/>
          <a:p>
            <a:pPr algn="r"/>
            <a:r>
              <a:rPr lang="en-US" sz="4400" dirty="0">
                <a:solidFill>
                  <a:schemeClr val="bg1"/>
                </a:solidFill>
                <a:latin typeface="Century Gothic" charset="0"/>
              </a:rPr>
              <a:t>fluctuate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533400" y="1676400"/>
            <a:ext cx="82296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3800" dirty="0"/>
              <a:t>It was difficult for me to tell, partly because I had to judge solely by her voice and also because my trust in my own perceptions had been badly shaken, but beyond this she also seemed somehow foreign, her reactions exaggerated, </a:t>
            </a:r>
            <a:r>
              <a:rPr lang="en-US" sz="3800" b="1" dirty="0">
                <a:solidFill>
                  <a:srgbClr val="008001"/>
                </a:solidFill>
              </a:rPr>
              <a:t>fluctuating</a:t>
            </a:r>
            <a:r>
              <a:rPr lang="en-US" sz="3800" dirty="0"/>
              <a:t>.</a:t>
            </a:r>
            <a:endParaRPr lang="en-US" sz="3800" i="1" dirty="0">
              <a:solidFill>
                <a:schemeClr val="bg1"/>
              </a:solidFill>
            </a:endParaRPr>
          </a:p>
        </p:txBody>
      </p:sp>
    </p:spTree>
    <p:extLst>
      <p:ext uri="{BB962C8B-B14F-4D97-AF65-F5344CB8AC3E}">
        <p14:creationId xmlns:p14="http://schemas.microsoft.com/office/powerpoint/2010/main" val="1932060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12</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300951" y="274320"/>
            <a:ext cx="2752787" cy="769441"/>
          </a:xfrm>
          <a:prstGeom prst="rect">
            <a:avLst/>
          </a:prstGeom>
        </p:spPr>
        <p:txBody>
          <a:bodyPr wrap="none" tIns="45720" rIns="182880" anchor="t">
            <a:spAutoFit/>
          </a:bodyPr>
          <a:lstStyle/>
          <a:p>
            <a:pPr algn="r"/>
            <a:r>
              <a:rPr lang="en-US" sz="4400" dirty="0">
                <a:solidFill>
                  <a:schemeClr val="bg1"/>
                </a:solidFill>
                <a:latin typeface="Century Gothic" charset="0"/>
              </a:rPr>
              <a:t>fluctuate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381000" y="1905000"/>
            <a:ext cx="8229600" cy="419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600"/>
              </a:spcAft>
              <a:buFont typeface="Arial" charset="0"/>
              <a:buChar char="•"/>
            </a:pPr>
            <a:r>
              <a:rPr lang="en-US" sz="2800" dirty="0">
                <a:solidFill>
                  <a:schemeClr val="bg1"/>
                </a:solidFill>
              </a:rPr>
              <a:t>To move as a wave; to roll hither and thither; to wave; to float backward and forward, as on waves; as, a fluctuating field of air. </a:t>
            </a:r>
            <a:r>
              <a:rPr lang="en-US" sz="2800" i="1" dirty="0">
                <a:solidFill>
                  <a:schemeClr val="bg1"/>
                </a:solidFill>
              </a:rPr>
              <a:t>Blackmore</a:t>
            </a:r>
            <a:r>
              <a:rPr lang="en-US" sz="2800" dirty="0">
                <a:solidFill>
                  <a:schemeClr val="bg1"/>
                </a:solidFill>
              </a:rPr>
              <a:t>.</a:t>
            </a:r>
          </a:p>
          <a:p>
            <a:pPr marL="342900" indent="-342900" eaLnBrk="1" hangingPunct="1">
              <a:spcBef>
                <a:spcPct val="20000"/>
              </a:spcBef>
              <a:spcAft>
                <a:spcPts val="600"/>
              </a:spcAft>
              <a:buFont typeface="Arial" charset="0"/>
              <a:buChar char="•"/>
            </a:pPr>
            <a:r>
              <a:rPr lang="en-US" sz="2800" dirty="0">
                <a:solidFill>
                  <a:schemeClr val="bg1"/>
                </a:solidFill>
              </a:rPr>
              <a:t>To move now in one direction and now in another; to be wavering or unsteady; to be irresolute or undetermined; to vacillate.</a:t>
            </a:r>
          </a:p>
          <a:p>
            <a:pPr marL="342900" indent="-342900" eaLnBrk="1" hangingPunct="1">
              <a:spcBef>
                <a:spcPct val="20000"/>
              </a:spcBef>
              <a:spcAft>
                <a:spcPts val="600"/>
              </a:spcAft>
              <a:buFont typeface="Arial" charset="0"/>
              <a:buChar char="•"/>
            </a:pPr>
            <a:r>
              <a:rPr lang="en-US" sz="2800" dirty="0">
                <a:solidFill>
                  <a:schemeClr val="bg1"/>
                </a:solidFill>
              </a:rPr>
              <a:t>Syn. -- To waver; vacillate; hesitate; scruple.</a:t>
            </a:r>
            <a:endParaRPr lang="en-US" dirty="0">
              <a:solidFill>
                <a:schemeClr val="bg1"/>
              </a:solidFill>
            </a:endParaRPr>
          </a:p>
        </p:txBody>
      </p:sp>
    </p:spTree>
    <p:extLst>
      <p:ext uri="{BB962C8B-B14F-4D97-AF65-F5344CB8AC3E}">
        <p14:creationId xmlns:p14="http://schemas.microsoft.com/office/powerpoint/2010/main" val="3670451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13</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7031069" y="274320"/>
            <a:ext cx="2022669" cy="769441"/>
          </a:xfrm>
          <a:prstGeom prst="rect">
            <a:avLst/>
          </a:prstGeom>
        </p:spPr>
        <p:txBody>
          <a:bodyPr wrap="none" tIns="45720" rIns="182880" anchor="t">
            <a:spAutoFit/>
          </a:bodyPr>
          <a:lstStyle/>
          <a:p>
            <a:pPr algn="r"/>
            <a:r>
              <a:rPr lang="en-US" sz="4400" dirty="0">
                <a:solidFill>
                  <a:schemeClr val="bg1"/>
                </a:solidFill>
                <a:latin typeface="Century Gothic" charset="0"/>
              </a:rPr>
              <a:t>frantic</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533400" y="1752600"/>
            <a:ext cx="82296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My </a:t>
            </a:r>
            <a:r>
              <a:rPr lang="en-US" sz="4400" b="1" dirty="0">
                <a:solidFill>
                  <a:srgbClr val="008001"/>
                </a:solidFill>
              </a:rPr>
              <a:t>frantic</a:t>
            </a:r>
            <a:r>
              <a:rPr lang="en-US" sz="4400" dirty="0"/>
              <a:t> thoughts could find no option to grab hold of, could conceive </a:t>
            </a:r>
          </a:p>
          <a:p>
            <a:pPr algn="ctr" eaLnBrk="1" hangingPunct="1"/>
            <a:r>
              <a:rPr lang="en-US" sz="4400" dirty="0"/>
              <a:t>of no way to calm her, </a:t>
            </a:r>
          </a:p>
          <a:p>
            <a:pPr algn="ctr" eaLnBrk="1" hangingPunct="1"/>
            <a:r>
              <a:rPr lang="en-US" sz="4400" dirty="0"/>
              <a:t>or even distract her.</a:t>
            </a:r>
            <a:endParaRPr lang="en-US" sz="4400" i="1" dirty="0">
              <a:solidFill>
                <a:schemeClr val="bg1"/>
              </a:solidFill>
            </a:endParaRPr>
          </a:p>
        </p:txBody>
      </p:sp>
    </p:spTree>
    <p:extLst>
      <p:ext uri="{BB962C8B-B14F-4D97-AF65-F5344CB8AC3E}">
        <p14:creationId xmlns:p14="http://schemas.microsoft.com/office/powerpoint/2010/main" val="7015666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13</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7031069" y="274320"/>
            <a:ext cx="2022669" cy="769441"/>
          </a:xfrm>
          <a:prstGeom prst="rect">
            <a:avLst/>
          </a:prstGeom>
        </p:spPr>
        <p:txBody>
          <a:bodyPr wrap="none" tIns="45720" rIns="182880" anchor="t">
            <a:spAutoFit/>
          </a:bodyPr>
          <a:lstStyle/>
          <a:p>
            <a:pPr algn="r"/>
            <a:r>
              <a:rPr lang="en-US" sz="4400" dirty="0">
                <a:solidFill>
                  <a:schemeClr val="bg1"/>
                </a:solidFill>
                <a:latin typeface="Century Gothic" charset="0"/>
              </a:rPr>
              <a:t>frantic</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981200"/>
            <a:ext cx="8229600" cy="327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600"/>
              </a:spcAft>
              <a:buFont typeface="Arial" charset="0"/>
              <a:buChar char="•"/>
            </a:pPr>
            <a:r>
              <a:rPr lang="en-US" sz="2800" dirty="0">
                <a:solidFill>
                  <a:schemeClr val="bg1"/>
                </a:solidFill>
              </a:rPr>
              <a:t>Mad; raving; furious; violent; wild and disorderly; distracted.</a:t>
            </a:r>
          </a:p>
          <a:p>
            <a:pPr marL="742950" lvl="1" indent="-285750" eaLnBrk="1" hangingPunct="1">
              <a:spcBef>
                <a:spcPct val="20000"/>
              </a:spcBef>
              <a:spcAft>
                <a:spcPts val="600"/>
              </a:spcAft>
              <a:buFont typeface="Arial" charset="0"/>
              <a:buChar char="–"/>
            </a:pPr>
            <a:r>
              <a:rPr lang="en-US" sz="2400" dirty="0">
                <a:solidFill>
                  <a:schemeClr val="bg1"/>
                </a:solidFill>
              </a:rPr>
              <a:t>Die, frantic wretch, for this accursed deed! </a:t>
            </a:r>
            <a:r>
              <a:rPr lang="en-US" sz="2400" i="1" dirty="0" err="1">
                <a:solidFill>
                  <a:schemeClr val="bg1"/>
                </a:solidFill>
              </a:rPr>
              <a:t>Shak</a:t>
            </a:r>
            <a:r>
              <a:rPr lang="en-US" sz="2400" dirty="0">
                <a:solidFill>
                  <a:schemeClr val="bg1"/>
                </a:solidFill>
              </a:rPr>
              <a:t>.</a:t>
            </a:r>
          </a:p>
          <a:p>
            <a:pPr marL="742950" lvl="1" indent="-285750" eaLnBrk="1" hangingPunct="1">
              <a:spcBef>
                <a:spcPct val="20000"/>
              </a:spcBef>
              <a:spcAft>
                <a:spcPts val="600"/>
              </a:spcAft>
              <a:buFont typeface="Arial" charset="0"/>
              <a:buChar char="–"/>
            </a:pPr>
            <a:r>
              <a:rPr lang="en-US" sz="2400" dirty="0">
                <a:solidFill>
                  <a:schemeClr val="bg1"/>
                </a:solidFill>
              </a:rPr>
              <a:t>Torrents of frantic abuse. </a:t>
            </a:r>
            <a:r>
              <a:rPr lang="en-US" sz="2400" i="1" dirty="0">
                <a:solidFill>
                  <a:schemeClr val="bg1"/>
                </a:solidFill>
              </a:rPr>
              <a:t>Macaulay</a:t>
            </a:r>
            <a:r>
              <a:rPr lang="en-US" sz="2400" dirty="0">
                <a:solidFill>
                  <a:schemeClr val="bg1"/>
                </a:solidFill>
              </a:rPr>
              <a:t>.</a:t>
            </a:r>
          </a:p>
        </p:txBody>
      </p:sp>
    </p:spTree>
    <p:extLst>
      <p:ext uri="{BB962C8B-B14F-4D97-AF65-F5344CB8AC3E}">
        <p14:creationId xmlns:p14="http://schemas.microsoft.com/office/powerpoint/2010/main" val="34384324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14</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7255615" y="274320"/>
            <a:ext cx="1798123" cy="769441"/>
          </a:xfrm>
          <a:prstGeom prst="rect">
            <a:avLst/>
          </a:prstGeom>
        </p:spPr>
        <p:txBody>
          <a:bodyPr wrap="none" tIns="45720" rIns="182880" anchor="t">
            <a:spAutoFit/>
          </a:bodyPr>
          <a:lstStyle/>
          <a:p>
            <a:pPr algn="r"/>
            <a:r>
              <a:rPr lang="en-US" sz="4400" dirty="0">
                <a:solidFill>
                  <a:schemeClr val="bg1"/>
                </a:solidFill>
                <a:latin typeface="Century Gothic" charset="0"/>
              </a:rPr>
              <a:t>goad</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7200" y="1887638"/>
            <a:ext cx="8229600" cy="4741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Somehow me Da’ had raised a drunken mob in this tiny place, had summoned thick voices in song, and was driving them down the lane with the </a:t>
            </a:r>
            <a:r>
              <a:rPr lang="en-US" sz="4400" b="1" dirty="0">
                <a:solidFill>
                  <a:srgbClr val="008001"/>
                </a:solidFill>
              </a:rPr>
              <a:t>goad</a:t>
            </a:r>
            <a:r>
              <a:rPr lang="en-US" sz="4400" dirty="0"/>
              <a:t> of his mad fiddle...</a:t>
            </a:r>
            <a:endParaRPr lang="en-US" sz="4400" dirty="0">
              <a:solidFill>
                <a:schemeClr val="bg1"/>
              </a:solidFill>
            </a:endParaRPr>
          </a:p>
        </p:txBody>
      </p:sp>
    </p:spTree>
    <p:extLst>
      <p:ext uri="{BB962C8B-B14F-4D97-AF65-F5344CB8AC3E}">
        <p14:creationId xmlns:p14="http://schemas.microsoft.com/office/powerpoint/2010/main" val="3511799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2868" y="1051725"/>
            <a:ext cx="390992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a:t>
            </a:r>
            <a:r>
              <a:rPr lang="en-US" sz="2200" i="1" baseline="30000" dirty="0" smtClean="0">
                <a:solidFill>
                  <a:srgbClr val="FFFFFF"/>
                </a:solidFill>
                <a:latin typeface="Century Gothic" charset="0"/>
                <a:ea typeface="ＭＳ Ｐゴシック" charset="0"/>
                <a:cs typeface="ＭＳ Ｐゴシック" charset="0"/>
              </a:rPr>
              <a:t>st</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737093" y="274320"/>
            <a:ext cx="2316645" cy="769441"/>
          </a:xfrm>
          <a:prstGeom prst="rect">
            <a:avLst/>
          </a:prstGeom>
        </p:spPr>
        <p:txBody>
          <a:bodyPr wrap="none" tIns="45720" rIns="182880" anchor="t">
            <a:spAutoFit/>
          </a:bodyPr>
          <a:lstStyle/>
          <a:p>
            <a:pPr algn="r"/>
            <a:r>
              <a:rPr lang="en-US" sz="4400" dirty="0">
                <a:solidFill>
                  <a:schemeClr val="bg1"/>
                </a:solidFill>
                <a:latin typeface="Century Gothic" charset="0"/>
              </a:rPr>
              <a:t>austere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7200" y="2209800"/>
            <a:ext cx="8229600" cy="3581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For one thing, I no longer wore trousers and boots but filled my wardrobe with expensive, </a:t>
            </a:r>
            <a:r>
              <a:rPr lang="en-US" sz="4400" b="1" dirty="0">
                <a:solidFill>
                  <a:srgbClr val="008001"/>
                </a:solidFill>
              </a:rPr>
              <a:t>austere</a:t>
            </a:r>
            <a:r>
              <a:rPr lang="en-US" sz="4400" dirty="0"/>
              <a:t> skirts </a:t>
            </a:r>
            <a:endParaRPr lang="en-US" sz="4400" dirty="0" smtClean="0"/>
          </a:p>
          <a:p>
            <a:pPr algn="ctr" eaLnBrk="1" hangingPunct="1"/>
            <a:r>
              <a:rPr lang="en-US" sz="4400" dirty="0" smtClean="0"/>
              <a:t>and </a:t>
            </a:r>
            <a:r>
              <a:rPr lang="en-US" sz="4400" dirty="0"/>
              <a:t>dresses.</a:t>
            </a:r>
            <a:endParaRPr lang="en-US" sz="4400" i="1" dirty="0">
              <a:solidFill>
                <a:schemeClr val="bg1"/>
              </a:solidFill>
            </a:endParaRPr>
          </a:p>
        </p:txBody>
      </p:sp>
    </p:spTree>
    <p:extLst>
      <p:ext uri="{BB962C8B-B14F-4D97-AF65-F5344CB8AC3E}">
        <p14:creationId xmlns:p14="http://schemas.microsoft.com/office/powerpoint/2010/main" val="23908822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14</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7255615" y="274320"/>
            <a:ext cx="1798123" cy="769441"/>
          </a:xfrm>
          <a:prstGeom prst="rect">
            <a:avLst/>
          </a:prstGeom>
        </p:spPr>
        <p:txBody>
          <a:bodyPr wrap="none" tIns="45720" rIns="182880" anchor="t">
            <a:spAutoFit/>
          </a:bodyPr>
          <a:lstStyle/>
          <a:p>
            <a:pPr algn="r"/>
            <a:r>
              <a:rPr lang="en-US" sz="4400" dirty="0">
                <a:solidFill>
                  <a:schemeClr val="bg1"/>
                </a:solidFill>
                <a:latin typeface="Century Gothic" charset="0"/>
              </a:rPr>
              <a:t>goad</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8288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A pointed instrument used to urge on a beast; hence, any necessity that urges or stimulates.</a:t>
            </a:r>
          </a:p>
          <a:p>
            <a:pPr marL="342900" indent="-342900" eaLnBrk="1" hangingPunct="1">
              <a:spcBef>
                <a:spcPct val="20000"/>
              </a:spcBef>
              <a:spcAft>
                <a:spcPts val="1200"/>
              </a:spcAft>
              <a:buFont typeface="Arial" charset="0"/>
              <a:buChar char="•"/>
            </a:pPr>
            <a:r>
              <a:rPr lang="en-US" sz="2800" dirty="0" smtClean="0">
                <a:solidFill>
                  <a:schemeClr val="bg1"/>
                </a:solidFill>
              </a:rPr>
              <a:t>To </a:t>
            </a:r>
            <a:r>
              <a:rPr lang="en-US" sz="2800" dirty="0">
                <a:solidFill>
                  <a:schemeClr val="bg1"/>
                </a:solidFill>
              </a:rPr>
              <a:t>prick; to drive with a goad; hence, to urge forward, or to rouse by anything pungent, severe, irritating, or inflaming; to stimulate.</a:t>
            </a:r>
          </a:p>
          <a:p>
            <a:pPr marL="342900" indent="-342900" eaLnBrk="1" hangingPunct="1">
              <a:spcBef>
                <a:spcPct val="20000"/>
              </a:spcBef>
              <a:spcAft>
                <a:spcPts val="1200"/>
              </a:spcAft>
              <a:buFont typeface="Arial" charset="0"/>
              <a:buChar char="•"/>
            </a:pPr>
            <a:r>
              <a:rPr lang="en-US" sz="2800" dirty="0" smtClean="0">
                <a:solidFill>
                  <a:schemeClr val="bg1"/>
                </a:solidFill>
              </a:rPr>
              <a:t>Syn</a:t>
            </a:r>
            <a:r>
              <a:rPr lang="en-US" sz="2800" dirty="0">
                <a:solidFill>
                  <a:schemeClr val="bg1"/>
                </a:solidFill>
              </a:rPr>
              <a:t>. -- To urge; stimulate; excite; arouse; irritate; incite; instigate.</a:t>
            </a:r>
          </a:p>
        </p:txBody>
      </p:sp>
    </p:spTree>
    <p:extLst>
      <p:ext uri="{BB962C8B-B14F-4D97-AF65-F5344CB8AC3E}">
        <p14:creationId xmlns:p14="http://schemas.microsoft.com/office/powerpoint/2010/main" val="40169571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15</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542854" y="274320"/>
            <a:ext cx="2510884" cy="769441"/>
          </a:xfrm>
          <a:prstGeom prst="rect">
            <a:avLst/>
          </a:prstGeom>
        </p:spPr>
        <p:txBody>
          <a:bodyPr wrap="none" tIns="45720" rIns="182880" anchor="t">
            <a:spAutoFit/>
          </a:bodyPr>
          <a:lstStyle/>
          <a:p>
            <a:pPr algn="r"/>
            <a:r>
              <a:rPr lang="en-US" sz="4400" dirty="0">
                <a:solidFill>
                  <a:schemeClr val="bg1"/>
                </a:solidFill>
                <a:latin typeface="Century Gothic" charset="0"/>
              </a:rPr>
              <a:t>intimate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8788" y="1676400"/>
            <a:ext cx="82296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200" dirty="0"/>
              <a:t>“Nonetheless, we have had such an </a:t>
            </a:r>
            <a:r>
              <a:rPr lang="en-US" sz="4200" b="1" dirty="0">
                <a:solidFill>
                  <a:srgbClr val="008001"/>
                </a:solidFill>
              </a:rPr>
              <a:t>intimate</a:t>
            </a:r>
            <a:r>
              <a:rPr lang="en-US" sz="4200" dirty="0"/>
              <a:t> relationship—admittedly one-sided up to now—for so many years, I believe it is time to make it reciprocal. You will address me please by my Christian name.”</a:t>
            </a:r>
            <a:endParaRPr lang="en-US" sz="4200" i="1" dirty="0">
              <a:solidFill>
                <a:schemeClr val="bg1"/>
              </a:solidFill>
            </a:endParaRPr>
          </a:p>
        </p:txBody>
      </p:sp>
    </p:spTree>
    <p:extLst>
      <p:ext uri="{BB962C8B-B14F-4D97-AF65-F5344CB8AC3E}">
        <p14:creationId xmlns:p14="http://schemas.microsoft.com/office/powerpoint/2010/main" val="18270346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15</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542854" y="274320"/>
            <a:ext cx="2510884" cy="769441"/>
          </a:xfrm>
          <a:prstGeom prst="rect">
            <a:avLst/>
          </a:prstGeom>
        </p:spPr>
        <p:txBody>
          <a:bodyPr wrap="none" tIns="45720" rIns="182880" anchor="t">
            <a:spAutoFit/>
          </a:bodyPr>
          <a:lstStyle/>
          <a:p>
            <a:pPr algn="r"/>
            <a:r>
              <a:rPr lang="en-US" sz="4400" dirty="0">
                <a:solidFill>
                  <a:schemeClr val="bg1"/>
                </a:solidFill>
                <a:latin typeface="Century Gothic" charset="0"/>
              </a:rPr>
              <a:t>intimate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905000"/>
            <a:ext cx="82296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Innermost; inward; internal; deep-seated; hearty. I knew from intimate impulse." </a:t>
            </a:r>
            <a:r>
              <a:rPr lang="en-US" sz="2800" i="1" dirty="0">
                <a:solidFill>
                  <a:schemeClr val="bg1"/>
                </a:solidFill>
              </a:rPr>
              <a:t>Milton</a:t>
            </a:r>
            <a:r>
              <a:rPr lang="en-US" sz="2800" dirty="0">
                <a:solidFill>
                  <a:schemeClr val="bg1"/>
                </a:solidFill>
              </a:rPr>
              <a:t>.</a:t>
            </a:r>
          </a:p>
          <a:p>
            <a:pPr marL="342900" indent="-342900" eaLnBrk="1" hangingPunct="1">
              <a:spcBef>
                <a:spcPct val="20000"/>
              </a:spcBef>
              <a:spcAft>
                <a:spcPts val="1200"/>
              </a:spcAft>
              <a:buFont typeface="Arial" charset="0"/>
              <a:buChar char="•"/>
            </a:pPr>
            <a:r>
              <a:rPr lang="en-US" sz="2800" dirty="0">
                <a:solidFill>
                  <a:schemeClr val="bg1"/>
                </a:solidFill>
              </a:rPr>
              <a:t>Near; close; direct; thorough; complete.</a:t>
            </a:r>
          </a:p>
          <a:p>
            <a:pPr marL="742950" lvl="1" indent="-285750" eaLnBrk="1" hangingPunct="1">
              <a:spcBef>
                <a:spcPct val="20000"/>
              </a:spcBef>
              <a:spcAft>
                <a:spcPts val="1200"/>
              </a:spcAft>
              <a:buFont typeface="Arial" charset="0"/>
              <a:buChar char="–"/>
            </a:pPr>
            <a:r>
              <a:rPr lang="en-US" sz="2400" dirty="0">
                <a:solidFill>
                  <a:schemeClr val="bg1"/>
                </a:solidFill>
              </a:rPr>
              <a:t>He was honored with an intimate and immediate admission. </a:t>
            </a:r>
            <a:r>
              <a:rPr lang="en-US" sz="2400" i="1" dirty="0">
                <a:solidFill>
                  <a:schemeClr val="bg1"/>
                </a:solidFill>
              </a:rPr>
              <a:t>South</a:t>
            </a:r>
            <a:r>
              <a:rPr lang="en-US" sz="2400" dirty="0">
                <a:solidFill>
                  <a:schemeClr val="bg1"/>
                </a:solidFill>
              </a:rPr>
              <a:t>.</a:t>
            </a:r>
          </a:p>
          <a:p>
            <a:pPr marL="342900" indent="-342900" eaLnBrk="1" hangingPunct="1">
              <a:spcBef>
                <a:spcPct val="20000"/>
              </a:spcBef>
              <a:spcAft>
                <a:spcPts val="1200"/>
              </a:spcAft>
              <a:buFont typeface="Arial" charset="0"/>
              <a:buChar char="•"/>
            </a:pPr>
            <a:r>
              <a:rPr lang="en-US" sz="2800" dirty="0">
                <a:solidFill>
                  <a:schemeClr val="bg1"/>
                </a:solidFill>
              </a:rPr>
              <a:t>Close in friendship or acquaintance; familiar; confidential; as, an intimate friend. </a:t>
            </a:r>
          </a:p>
          <a:p>
            <a:pPr marL="342900" indent="-342900" eaLnBrk="1" hangingPunct="1">
              <a:spcBef>
                <a:spcPct val="20000"/>
              </a:spcBef>
              <a:spcAft>
                <a:spcPts val="1200"/>
              </a:spcAft>
              <a:buFont typeface="Arial" charset="0"/>
              <a:buChar char="•"/>
            </a:pPr>
            <a:r>
              <a:rPr lang="en-US" sz="2800" dirty="0">
                <a:solidFill>
                  <a:schemeClr val="bg1"/>
                </a:solidFill>
              </a:rPr>
              <a:t>Syn. -- Familiar; near; friendly; confidential.</a:t>
            </a:r>
            <a:endParaRPr lang="en-US" dirty="0">
              <a:solidFill>
                <a:schemeClr val="bg1"/>
              </a:solidFill>
            </a:endParaRPr>
          </a:p>
        </p:txBody>
      </p:sp>
    </p:spTree>
    <p:extLst>
      <p:ext uri="{BB962C8B-B14F-4D97-AF65-F5344CB8AC3E}">
        <p14:creationId xmlns:p14="http://schemas.microsoft.com/office/powerpoint/2010/main" val="6626136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16</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7307687" y="274320"/>
            <a:ext cx="1746051" cy="769441"/>
          </a:xfrm>
          <a:prstGeom prst="rect">
            <a:avLst/>
          </a:prstGeom>
        </p:spPr>
        <p:txBody>
          <a:bodyPr wrap="none" tIns="45720" rIns="182880" anchor="t">
            <a:spAutoFit/>
          </a:bodyPr>
          <a:lstStyle/>
          <a:p>
            <a:pPr algn="r"/>
            <a:r>
              <a:rPr lang="en-US" sz="4400" dirty="0">
                <a:solidFill>
                  <a:schemeClr val="bg1"/>
                </a:solidFill>
                <a:latin typeface="Century Gothic" charset="0"/>
              </a:rPr>
              <a:t>lapse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8788" y="2209800"/>
            <a:ext cx="8229600" cy="320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“Well done indeed. That excuses your </a:t>
            </a:r>
            <a:r>
              <a:rPr lang="en-US" sz="4400" b="1" dirty="0">
                <a:solidFill>
                  <a:srgbClr val="008001"/>
                </a:solidFill>
              </a:rPr>
              <a:t>lapse</a:t>
            </a:r>
            <a:r>
              <a:rPr lang="en-US" sz="4400" dirty="0"/>
              <a:t> earlier,” he said magnanimously.</a:t>
            </a:r>
            <a:endParaRPr lang="en-US" sz="2200" i="1" dirty="0">
              <a:solidFill>
                <a:schemeClr val="bg1"/>
              </a:solidFill>
            </a:endParaRPr>
          </a:p>
        </p:txBody>
      </p:sp>
    </p:spTree>
    <p:extLst>
      <p:ext uri="{BB962C8B-B14F-4D97-AF65-F5344CB8AC3E}">
        <p14:creationId xmlns:p14="http://schemas.microsoft.com/office/powerpoint/2010/main" val="40903901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16</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7307687" y="274320"/>
            <a:ext cx="1746051" cy="769441"/>
          </a:xfrm>
          <a:prstGeom prst="rect">
            <a:avLst/>
          </a:prstGeom>
        </p:spPr>
        <p:txBody>
          <a:bodyPr wrap="none" tIns="45720" rIns="182880" anchor="t">
            <a:spAutoFit/>
          </a:bodyPr>
          <a:lstStyle/>
          <a:p>
            <a:pPr algn="r"/>
            <a:r>
              <a:rPr lang="en-US" sz="4400" dirty="0">
                <a:solidFill>
                  <a:schemeClr val="bg1"/>
                </a:solidFill>
                <a:latin typeface="Century Gothic" charset="0"/>
              </a:rPr>
              <a:t>lapse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9812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A gliding, slipping, or gradual falling; an unobserved or imperceptible progress or passing away,; -- restricted usually to immaterial things, or to figurative uses.</a:t>
            </a:r>
          </a:p>
          <a:p>
            <a:pPr marL="342900" indent="-342900" eaLnBrk="1" hangingPunct="1">
              <a:spcBef>
                <a:spcPct val="20000"/>
              </a:spcBef>
              <a:spcAft>
                <a:spcPts val="1200"/>
              </a:spcAft>
              <a:buFont typeface="Arial" charset="0"/>
              <a:buChar char="•"/>
            </a:pPr>
            <a:r>
              <a:rPr lang="en-US" sz="2800" dirty="0" smtClean="0">
                <a:solidFill>
                  <a:schemeClr val="bg1"/>
                </a:solidFill>
              </a:rPr>
              <a:t>A </a:t>
            </a:r>
            <a:r>
              <a:rPr lang="en-US" sz="2800" dirty="0">
                <a:solidFill>
                  <a:schemeClr val="bg1"/>
                </a:solidFill>
              </a:rPr>
              <a:t>slip; an error; a fault; a failing in duty; a slight deviation from truth or rectitude.</a:t>
            </a:r>
          </a:p>
          <a:p>
            <a:pPr marL="742950" lvl="1" indent="-285750" eaLnBrk="1" hangingPunct="1">
              <a:spcBef>
                <a:spcPct val="20000"/>
              </a:spcBef>
              <a:spcAft>
                <a:spcPts val="1200"/>
              </a:spcAft>
              <a:buFont typeface="Arial" charset="0"/>
              <a:buChar char="–"/>
            </a:pPr>
            <a:r>
              <a:rPr lang="en-US" sz="2400" dirty="0">
                <a:solidFill>
                  <a:schemeClr val="bg1"/>
                </a:solidFill>
              </a:rPr>
              <a:t>To guard against those lapses and failings to which our infirmities daily expose us. </a:t>
            </a:r>
            <a:r>
              <a:rPr lang="en-US" sz="2400" i="1" dirty="0">
                <a:solidFill>
                  <a:schemeClr val="bg1"/>
                </a:solidFill>
              </a:rPr>
              <a:t>Rogers</a:t>
            </a:r>
            <a:r>
              <a:rPr lang="en-US" sz="2400" dirty="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9122837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17</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963843" y="274320"/>
            <a:ext cx="2089895" cy="769441"/>
          </a:xfrm>
          <a:prstGeom prst="rect">
            <a:avLst/>
          </a:prstGeom>
        </p:spPr>
        <p:txBody>
          <a:bodyPr wrap="none" tIns="45720" rIns="182880" anchor="t">
            <a:spAutoFit/>
          </a:bodyPr>
          <a:lstStyle/>
          <a:p>
            <a:pPr algn="r"/>
            <a:r>
              <a:rPr lang="en-US" sz="4400" dirty="0">
                <a:solidFill>
                  <a:schemeClr val="bg1"/>
                </a:solidFill>
                <a:latin typeface="Century Gothic" charset="0"/>
              </a:rPr>
              <a:t>minion</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381000" y="1676400"/>
            <a:ext cx="82296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“Russell, I really think you ought to slow this machine down. We cannot know when we will come across our opponent’s </a:t>
            </a:r>
            <a:r>
              <a:rPr lang="en-US" sz="4400" b="1" dirty="0">
                <a:solidFill>
                  <a:srgbClr val="008001"/>
                </a:solidFill>
              </a:rPr>
              <a:t>minions</a:t>
            </a:r>
            <a:r>
              <a:rPr lang="en-US" sz="4400" dirty="0"/>
              <a:t>, and we do not wish to attract their attention.”</a:t>
            </a:r>
            <a:endParaRPr lang="en-US" sz="4400" dirty="0">
              <a:solidFill>
                <a:schemeClr val="bg1"/>
              </a:solidFill>
            </a:endParaRPr>
          </a:p>
        </p:txBody>
      </p:sp>
    </p:spTree>
    <p:extLst>
      <p:ext uri="{BB962C8B-B14F-4D97-AF65-F5344CB8AC3E}">
        <p14:creationId xmlns:p14="http://schemas.microsoft.com/office/powerpoint/2010/main" val="9563804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17</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963843" y="274320"/>
            <a:ext cx="2089895" cy="769441"/>
          </a:xfrm>
          <a:prstGeom prst="rect">
            <a:avLst/>
          </a:prstGeom>
        </p:spPr>
        <p:txBody>
          <a:bodyPr wrap="none" tIns="45720" rIns="182880" anchor="t">
            <a:spAutoFit/>
          </a:bodyPr>
          <a:lstStyle/>
          <a:p>
            <a:pPr algn="r"/>
            <a:r>
              <a:rPr lang="en-US" sz="4400" dirty="0">
                <a:solidFill>
                  <a:schemeClr val="bg1"/>
                </a:solidFill>
                <a:latin typeface="Century Gothic" charset="0"/>
              </a:rPr>
              <a:t>minion</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2209800"/>
            <a:ext cx="82296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An obsequious or servile dependent or agent of another; a fawning favorite. </a:t>
            </a:r>
            <a:r>
              <a:rPr lang="en-US" sz="2800" i="1" dirty="0">
                <a:solidFill>
                  <a:schemeClr val="bg1"/>
                </a:solidFill>
              </a:rPr>
              <a:t>Sir J. Davies</a:t>
            </a:r>
            <a:r>
              <a:rPr lang="en-US" sz="2800" dirty="0">
                <a:solidFill>
                  <a:schemeClr val="bg1"/>
                </a:solidFill>
              </a:rPr>
              <a:t>.</a:t>
            </a:r>
          </a:p>
          <a:p>
            <a:pPr marL="742950" lvl="1" indent="-285750" eaLnBrk="1" hangingPunct="1">
              <a:spcBef>
                <a:spcPct val="20000"/>
              </a:spcBef>
              <a:spcAft>
                <a:spcPts val="1200"/>
              </a:spcAft>
              <a:buFont typeface="Arial" charset="0"/>
              <a:buChar char="–"/>
            </a:pPr>
            <a:r>
              <a:rPr lang="en-US" sz="2400" dirty="0">
                <a:solidFill>
                  <a:schemeClr val="bg1"/>
                </a:solidFill>
              </a:rPr>
              <a:t>Go, rate thy minions, proud, insulting boy! </a:t>
            </a:r>
            <a:r>
              <a:rPr lang="en-US" sz="2400" i="1" dirty="0" err="1">
                <a:solidFill>
                  <a:schemeClr val="bg1"/>
                </a:solidFill>
              </a:rPr>
              <a:t>Shak</a:t>
            </a:r>
            <a:r>
              <a:rPr lang="en-US" sz="2400" dirty="0">
                <a:solidFill>
                  <a:schemeClr val="bg1"/>
                </a:solidFill>
              </a:rPr>
              <a:t>.</a:t>
            </a:r>
          </a:p>
        </p:txBody>
      </p:sp>
    </p:spTree>
    <p:extLst>
      <p:ext uri="{BB962C8B-B14F-4D97-AF65-F5344CB8AC3E}">
        <p14:creationId xmlns:p14="http://schemas.microsoft.com/office/powerpoint/2010/main" val="3757240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18</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630193" y="274320"/>
            <a:ext cx="2423545" cy="769441"/>
          </a:xfrm>
          <a:prstGeom prst="rect">
            <a:avLst/>
          </a:prstGeom>
        </p:spPr>
        <p:txBody>
          <a:bodyPr wrap="none" tIns="45720" rIns="182880" anchor="t">
            <a:spAutoFit/>
          </a:bodyPr>
          <a:lstStyle/>
          <a:p>
            <a:pPr algn="r"/>
            <a:r>
              <a:rPr lang="en-US" sz="4400" dirty="0">
                <a:solidFill>
                  <a:schemeClr val="bg1"/>
                </a:solidFill>
                <a:latin typeface="Century Gothic" charset="0"/>
              </a:rPr>
              <a:t>piquant</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8788" y="1828800"/>
            <a:ext cx="8229600"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“Perhaps. It is a most </a:t>
            </a:r>
            <a:r>
              <a:rPr lang="en-US" sz="4400" b="1" dirty="0">
                <a:solidFill>
                  <a:srgbClr val="008001"/>
                </a:solidFill>
              </a:rPr>
              <a:t>piquant</a:t>
            </a:r>
            <a:r>
              <a:rPr lang="en-US" sz="4400" dirty="0"/>
              <a:t> problem, I must admit. </a:t>
            </a:r>
            <a:endParaRPr lang="en-US" sz="4400" dirty="0" smtClean="0"/>
          </a:p>
          <a:p>
            <a:pPr algn="ctr" eaLnBrk="1" hangingPunct="1"/>
            <a:r>
              <a:rPr lang="en-US" sz="4400" dirty="0" smtClean="0"/>
              <a:t>I </a:t>
            </a:r>
            <a:r>
              <a:rPr lang="en-US" sz="4400" dirty="0"/>
              <a:t>am intrigued.”</a:t>
            </a:r>
            <a:endParaRPr lang="en-US" sz="4400" i="1" dirty="0">
              <a:solidFill>
                <a:schemeClr val="bg1"/>
              </a:solidFill>
            </a:endParaRPr>
          </a:p>
        </p:txBody>
      </p:sp>
    </p:spTree>
    <p:extLst>
      <p:ext uri="{BB962C8B-B14F-4D97-AF65-F5344CB8AC3E}">
        <p14:creationId xmlns:p14="http://schemas.microsoft.com/office/powerpoint/2010/main" val="5222411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18</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630193" y="274320"/>
            <a:ext cx="2423545" cy="769441"/>
          </a:xfrm>
          <a:prstGeom prst="rect">
            <a:avLst/>
          </a:prstGeom>
        </p:spPr>
        <p:txBody>
          <a:bodyPr wrap="none" tIns="45720" rIns="182880" anchor="t">
            <a:spAutoFit/>
          </a:bodyPr>
          <a:lstStyle/>
          <a:p>
            <a:pPr algn="r"/>
            <a:r>
              <a:rPr lang="en-US" sz="4400" dirty="0">
                <a:solidFill>
                  <a:schemeClr val="bg1"/>
                </a:solidFill>
                <a:latin typeface="Century Gothic" charset="0"/>
              </a:rPr>
              <a:t>piquant</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2057400"/>
            <a:ext cx="8229600"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Stimulating to the taste; giving zest; tart; sharp; pungent; as, a piquant anecdote. </a:t>
            </a:r>
          </a:p>
          <a:p>
            <a:pPr marL="742950" lvl="1" indent="-285750" eaLnBrk="1" hangingPunct="1">
              <a:spcBef>
                <a:spcPct val="20000"/>
              </a:spcBef>
              <a:spcAft>
                <a:spcPts val="1200"/>
              </a:spcAft>
              <a:buFont typeface="Arial" charset="0"/>
              <a:buChar char="–"/>
            </a:pPr>
            <a:r>
              <a:rPr lang="en-US" sz="2400" dirty="0">
                <a:solidFill>
                  <a:schemeClr val="bg1"/>
                </a:solidFill>
              </a:rPr>
              <a:t>“As piquant to the tongue as salt.” </a:t>
            </a:r>
            <a:r>
              <a:rPr lang="en-US" sz="2400" i="1" dirty="0">
                <a:solidFill>
                  <a:schemeClr val="bg1"/>
                </a:solidFill>
              </a:rPr>
              <a:t>Addison</a:t>
            </a:r>
            <a:r>
              <a:rPr lang="en-US" sz="2400" dirty="0">
                <a:solidFill>
                  <a:schemeClr val="bg1"/>
                </a:solidFill>
              </a:rPr>
              <a:t>. </a:t>
            </a:r>
          </a:p>
          <a:p>
            <a:pPr marL="742950" lvl="1" indent="-285750" eaLnBrk="1" hangingPunct="1">
              <a:spcBef>
                <a:spcPct val="20000"/>
              </a:spcBef>
              <a:spcAft>
                <a:spcPts val="1200"/>
              </a:spcAft>
              <a:buFont typeface="Arial" charset="0"/>
              <a:buChar char="–"/>
            </a:pPr>
            <a:r>
              <a:rPr lang="en-US" sz="2400" dirty="0">
                <a:solidFill>
                  <a:schemeClr val="bg1"/>
                </a:solidFill>
              </a:rPr>
              <a:t>“Piquant railleries.” </a:t>
            </a:r>
            <a:r>
              <a:rPr lang="en-US" sz="2400" i="1" dirty="0">
                <a:solidFill>
                  <a:schemeClr val="bg1"/>
                </a:solidFill>
              </a:rPr>
              <a:t>Gov. of Tongue</a:t>
            </a:r>
            <a:r>
              <a:rPr lang="en-US" sz="2400" dirty="0">
                <a:solidFill>
                  <a:schemeClr val="bg1"/>
                </a:solidFill>
              </a:rPr>
              <a:t>.</a:t>
            </a:r>
          </a:p>
        </p:txBody>
      </p:sp>
    </p:spTree>
    <p:extLst>
      <p:ext uri="{BB962C8B-B14F-4D97-AF65-F5344CB8AC3E}">
        <p14:creationId xmlns:p14="http://schemas.microsoft.com/office/powerpoint/2010/main" val="13303036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19</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446975" y="274320"/>
            <a:ext cx="2606763" cy="769441"/>
          </a:xfrm>
          <a:prstGeom prst="rect">
            <a:avLst/>
          </a:prstGeom>
        </p:spPr>
        <p:txBody>
          <a:bodyPr wrap="none" tIns="45720" rIns="182880" anchor="t">
            <a:spAutoFit/>
          </a:bodyPr>
          <a:lstStyle/>
          <a:p>
            <a:pPr algn="r"/>
            <a:r>
              <a:rPr lang="en-US" sz="4400" dirty="0">
                <a:solidFill>
                  <a:schemeClr val="bg1"/>
                </a:solidFill>
                <a:latin typeface="Century Gothic" charset="0"/>
              </a:rPr>
              <a:t>tantalize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7200" y="1867796"/>
            <a:ext cx="82296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3800" dirty="0"/>
              <a:t>I worked on, and in the afternoon I went out to take coffee in the covered market before an afternoon lecture, and I ended up ordering a large meal I had not known I wanted until I had walked into the </a:t>
            </a:r>
            <a:r>
              <a:rPr lang="en-US" sz="3800" b="1" dirty="0" smtClean="0">
                <a:solidFill>
                  <a:srgbClr val="008001"/>
                </a:solidFill>
              </a:rPr>
              <a:t>tantalizing</a:t>
            </a:r>
            <a:r>
              <a:rPr lang="en-US" sz="3800" dirty="0" smtClean="0"/>
              <a:t> </a:t>
            </a:r>
            <a:r>
              <a:rPr lang="en-US" sz="3800" dirty="0"/>
              <a:t>smell </a:t>
            </a:r>
            <a:endParaRPr lang="en-US" sz="3800" dirty="0" smtClean="0"/>
          </a:p>
          <a:p>
            <a:pPr algn="ctr" eaLnBrk="1" hangingPunct="1"/>
            <a:r>
              <a:rPr lang="en-US" sz="3800" dirty="0" smtClean="0"/>
              <a:t>of </a:t>
            </a:r>
            <a:r>
              <a:rPr lang="en-US" sz="3800" dirty="0"/>
              <a:t>frying bacon.</a:t>
            </a:r>
            <a:endParaRPr lang="en-US" sz="3800" i="1" dirty="0">
              <a:solidFill>
                <a:schemeClr val="bg1"/>
              </a:solidFill>
            </a:endParaRPr>
          </a:p>
        </p:txBody>
      </p:sp>
    </p:spTree>
    <p:extLst>
      <p:ext uri="{BB962C8B-B14F-4D97-AF65-F5344CB8AC3E}">
        <p14:creationId xmlns:p14="http://schemas.microsoft.com/office/powerpoint/2010/main" val="2296480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85153" y="1051725"/>
            <a:ext cx="370535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a:t>
            </a:r>
            <a:r>
              <a:rPr lang="en-US" sz="2200" i="1" baseline="30000" dirty="0" smtClean="0">
                <a:solidFill>
                  <a:srgbClr val="FFFFFF"/>
                </a:solidFill>
                <a:latin typeface="Century Gothic" charset="0"/>
                <a:ea typeface="ＭＳ Ｐゴシック" charset="0"/>
                <a:cs typeface="ＭＳ Ｐゴシック" charset="0"/>
              </a:rPr>
              <a:t>st</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737093" y="274320"/>
            <a:ext cx="2316645" cy="769441"/>
          </a:xfrm>
          <a:prstGeom prst="rect">
            <a:avLst/>
          </a:prstGeom>
        </p:spPr>
        <p:txBody>
          <a:bodyPr wrap="none" tIns="45720" rIns="182880" anchor="t">
            <a:spAutoFit/>
          </a:bodyPr>
          <a:lstStyle/>
          <a:p>
            <a:pPr algn="r"/>
            <a:r>
              <a:rPr lang="en-US" sz="4400" dirty="0">
                <a:solidFill>
                  <a:schemeClr val="bg1"/>
                </a:solidFill>
                <a:latin typeface="Century Gothic" charset="0"/>
              </a:rPr>
              <a:t>austere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828800"/>
            <a:ext cx="8229600" cy="4430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ＭＳ Ｐゴシック" panose="020B0600070205080204" pitchFamily="34" charset="-128"/>
                <a:cs typeface="ＭＳ Ｐゴシック" charset="0"/>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spcAft>
                <a:spcPts val="1200"/>
              </a:spcAft>
              <a:buFont typeface="Arial"/>
              <a:buChar char="•"/>
            </a:pPr>
            <a:r>
              <a:rPr lang="en-US" sz="2800" dirty="0" smtClean="0">
                <a:solidFill>
                  <a:schemeClr val="bg1"/>
                </a:solidFill>
                <a:latin typeface="Century Gothic" charset="0"/>
                <a:ea typeface="ＭＳ Ｐゴシック" charset="0"/>
              </a:rPr>
              <a:t>Sour and astringent; rough to the state; having acerbity; as, an austere crab apple; austere wine.</a:t>
            </a:r>
          </a:p>
          <a:p>
            <a:pPr marL="457200" indent="-457200" algn="l">
              <a:spcAft>
                <a:spcPts val="1200"/>
              </a:spcAft>
              <a:buFont typeface="Arial"/>
              <a:buChar char="•"/>
            </a:pPr>
            <a:r>
              <a:rPr lang="en-US" sz="2800" dirty="0" smtClean="0">
                <a:solidFill>
                  <a:schemeClr val="bg1"/>
                </a:solidFill>
                <a:latin typeface="Century Gothic" charset="0"/>
                <a:ea typeface="ＭＳ Ｐゴシック" charset="0"/>
              </a:rPr>
              <a:t>Severe in modes of judging, or living, or acting; rigid; rigorous; stern; as, an austere man, look, life.</a:t>
            </a:r>
          </a:p>
          <a:p>
            <a:pPr marL="457200" indent="-457200" algn="l">
              <a:spcAft>
                <a:spcPts val="1200"/>
              </a:spcAft>
              <a:buFont typeface="Arial"/>
              <a:buChar char="•"/>
            </a:pPr>
            <a:r>
              <a:rPr lang="en-US" sz="2800" dirty="0" smtClean="0">
                <a:solidFill>
                  <a:schemeClr val="bg1"/>
                </a:solidFill>
                <a:latin typeface="Century Gothic" charset="0"/>
                <a:ea typeface="ＭＳ Ｐゴシック" charset="0"/>
              </a:rPr>
              <a:t>Unadorned; unembellished; severely simple. </a:t>
            </a:r>
          </a:p>
          <a:p>
            <a:pPr marL="457200" indent="-457200" algn="l">
              <a:spcAft>
                <a:spcPts val="1200"/>
              </a:spcAft>
              <a:buFont typeface="Arial"/>
              <a:buChar char="•"/>
            </a:pPr>
            <a:r>
              <a:rPr lang="en-US" sz="2800" dirty="0" smtClean="0">
                <a:solidFill>
                  <a:schemeClr val="bg1"/>
                </a:solidFill>
                <a:latin typeface="Century Gothic" charset="0"/>
                <a:ea typeface="ＭＳ Ｐゴシック" charset="0"/>
              </a:rPr>
              <a:t>Syn. -- Harsh; sour; rough; rigid; stern; severe; rigorous; strict.</a:t>
            </a:r>
            <a:endParaRPr lang="en-US" sz="2800" dirty="0">
              <a:solidFill>
                <a:schemeClr val="bg1"/>
              </a:solidFill>
              <a:latin typeface="Century Gothic" charset="0"/>
              <a:ea typeface="ＭＳ Ｐゴシック" charset="0"/>
            </a:endParaRPr>
          </a:p>
        </p:txBody>
      </p:sp>
    </p:spTree>
    <p:extLst>
      <p:ext uri="{BB962C8B-B14F-4D97-AF65-F5344CB8AC3E}">
        <p14:creationId xmlns:p14="http://schemas.microsoft.com/office/powerpoint/2010/main" val="35758456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19</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446975" y="274320"/>
            <a:ext cx="2606763" cy="769441"/>
          </a:xfrm>
          <a:prstGeom prst="rect">
            <a:avLst/>
          </a:prstGeom>
        </p:spPr>
        <p:txBody>
          <a:bodyPr wrap="none" tIns="45720" rIns="182880" anchor="t">
            <a:spAutoFit/>
          </a:bodyPr>
          <a:lstStyle/>
          <a:p>
            <a:pPr algn="r"/>
            <a:r>
              <a:rPr lang="en-US" sz="4400" dirty="0">
                <a:solidFill>
                  <a:schemeClr val="bg1"/>
                </a:solidFill>
                <a:latin typeface="Century Gothic" charset="0"/>
              </a:rPr>
              <a:t>tantalize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905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To tease or torment by presenting some good to the view and exciting desire, but continually frustrating the expectations by keeping that good out of reach; to tease; to torment.</a:t>
            </a:r>
          </a:p>
          <a:p>
            <a:pPr marL="742950" lvl="1" indent="-285750" eaLnBrk="1" hangingPunct="1">
              <a:spcBef>
                <a:spcPct val="20000"/>
              </a:spcBef>
              <a:spcAft>
                <a:spcPts val="1200"/>
              </a:spcAft>
              <a:buFont typeface="Arial" charset="0"/>
              <a:buChar char="–"/>
            </a:pPr>
            <a:r>
              <a:rPr lang="en-US" sz="2400" dirty="0">
                <a:solidFill>
                  <a:schemeClr val="bg1"/>
                </a:solidFill>
              </a:rPr>
              <a:t>Thy vain desires, at strife Within themselves, have tantalized thy life. </a:t>
            </a:r>
            <a:r>
              <a:rPr lang="en-US" sz="2400" i="1" dirty="0">
                <a:solidFill>
                  <a:schemeClr val="bg1"/>
                </a:solidFill>
              </a:rPr>
              <a:t>Dryden</a:t>
            </a:r>
            <a:r>
              <a:rPr lang="en-US" sz="2400" dirty="0">
                <a:solidFill>
                  <a:schemeClr val="bg1"/>
                </a:solidFill>
              </a:rPr>
              <a:t>.</a:t>
            </a:r>
          </a:p>
          <a:p>
            <a:pPr marL="342900" indent="-342900" eaLnBrk="1" hangingPunct="1">
              <a:spcBef>
                <a:spcPct val="20000"/>
              </a:spcBef>
              <a:spcAft>
                <a:spcPts val="1200"/>
              </a:spcAft>
              <a:buFont typeface="Arial" charset="0"/>
              <a:buChar char="•"/>
            </a:pPr>
            <a:r>
              <a:rPr lang="en-US" sz="2800" dirty="0">
                <a:solidFill>
                  <a:schemeClr val="bg1"/>
                </a:solidFill>
              </a:rPr>
              <a:t>Syn. -- To tease; vex; irritate; provoke.</a:t>
            </a:r>
            <a:endParaRPr lang="en-US" dirty="0">
              <a:solidFill>
                <a:schemeClr val="bg1"/>
              </a:solidFill>
            </a:endParaRPr>
          </a:p>
        </p:txBody>
      </p:sp>
    </p:spTree>
    <p:extLst>
      <p:ext uri="{BB962C8B-B14F-4D97-AF65-F5344CB8AC3E}">
        <p14:creationId xmlns:p14="http://schemas.microsoft.com/office/powerpoint/2010/main" val="10383328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83843" y="1051725"/>
            <a:ext cx="4107978"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20</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720287" y="274320"/>
            <a:ext cx="2333451" cy="769441"/>
          </a:xfrm>
          <a:prstGeom prst="rect">
            <a:avLst/>
          </a:prstGeom>
        </p:spPr>
        <p:txBody>
          <a:bodyPr wrap="none" tIns="45720" rIns="182880" anchor="t">
            <a:spAutoFit/>
          </a:bodyPr>
          <a:lstStyle/>
          <a:p>
            <a:pPr algn="r"/>
            <a:r>
              <a:rPr lang="en-US" sz="4400" dirty="0">
                <a:solidFill>
                  <a:schemeClr val="bg1"/>
                </a:solidFill>
                <a:latin typeface="Century Gothic" charset="0"/>
              </a:rPr>
              <a:t>wrench</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7200" y="1676400"/>
            <a:ext cx="82296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The violin is by its very nature one of the most melancholy of instruments when played alone; played as Holmes was doing, a slow and tuneless meditation, it was positively heart-</a:t>
            </a:r>
            <a:r>
              <a:rPr lang="en-US" sz="4400" b="1" dirty="0">
                <a:solidFill>
                  <a:srgbClr val="008001"/>
                </a:solidFill>
              </a:rPr>
              <a:t>wrenching</a:t>
            </a:r>
            <a:r>
              <a:rPr lang="en-US" sz="4400" dirty="0"/>
              <a:t>.</a:t>
            </a:r>
            <a:endParaRPr lang="en-US" sz="4400" i="1" dirty="0">
              <a:solidFill>
                <a:schemeClr val="bg1"/>
              </a:solidFill>
            </a:endParaRPr>
          </a:p>
        </p:txBody>
      </p:sp>
    </p:spTree>
    <p:extLst>
      <p:ext uri="{BB962C8B-B14F-4D97-AF65-F5344CB8AC3E}">
        <p14:creationId xmlns:p14="http://schemas.microsoft.com/office/powerpoint/2010/main" val="37023444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8" y="1051725"/>
            <a:ext cx="390340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20</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720287" y="274320"/>
            <a:ext cx="2333451" cy="769441"/>
          </a:xfrm>
          <a:prstGeom prst="rect">
            <a:avLst/>
          </a:prstGeom>
        </p:spPr>
        <p:txBody>
          <a:bodyPr wrap="none" tIns="45720" rIns="182880" anchor="t">
            <a:spAutoFit/>
          </a:bodyPr>
          <a:lstStyle/>
          <a:p>
            <a:pPr algn="r"/>
            <a:r>
              <a:rPr lang="en-US" sz="4400" dirty="0">
                <a:solidFill>
                  <a:schemeClr val="bg1"/>
                </a:solidFill>
                <a:latin typeface="Century Gothic" charset="0"/>
              </a:rPr>
              <a:t>wrench</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981200"/>
            <a:ext cx="8229600" cy="320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A violent twist, or a pull with twisting.</a:t>
            </a:r>
          </a:p>
          <a:p>
            <a:pPr marL="742950" lvl="1" indent="-285750" eaLnBrk="1" hangingPunct="1">
              <a:spcBef>
                <a:spcPct val="20000"/>
              </a:spcBef>
              <a:spcAft>
                <a:spcPts val="1200"/>
              </a:spcAft>
              <a:buFont typeface="Arial" charset="0"/>
              <a:buChar char="–"/>
            </a:pPr>
            <a:r>
              <a:rPr lang="en-US" sz="2400" dirty="0">
                <a:solidFill>
                  <a:schemeClr val="bg1"/>
                </a:solidFill>
              </a:rPr>
              <a:t>He </a:t>
            </a:r>
            <a:r>
              <a:rPr lang="en-US" sz="2400" dirty="0" err="1">
                <a:solidFill>
                  <a:schemeClr val="bg1"/>
                </a:solidFill>
              </a:rPr>
              <a:t>wringeth</a:t>
            </a:r>
            <a:r>
              <a:rPr lang="en-US" sz="2400" dirty="0">
                <a:solidFill>
                  <a:schemeClr val="bg1"/>
                </a:solidFill>
              </a:rPr>
              <a:t> them such a wrench. </a:t>
            </a:r>
            <a:r>
              <a:rPr lang="en-US" sz="2400" i="1" dirty="0">
                <a:solidFill>
                  <a:schemeClr val="bg1"/>
                </a:solidFill>
              </a:rPr>
              <a:t>Skelton</a:t>
            </a:r>
            <a:r>
              <a:rPr lang="en-US" sz="2400" dirty="0">
                <a:solidFill>
                  <a:schemeClr val="bg1"/>
                </a:solidFill>
              </a:rPr>
              <a:t>.</a:t>
            </a:r>
          </a:p>
          <a:p>
            <a:pPr marL="742950" lvl="1" indent="-285750" eaLnBrk="1" hangingPunct="1">
              <a:spcBef>
                <a:spcPct val="20000"/>
              </a:spcBef>
              <a:spcAft>
                <a:spcPts val="1200"/>
              </a:spcAft>
              <a:buFont typeface="Arial" charset="0"/>
              <a:buChar char="–"/>
            </a:pPr>
            <a:r>
              <a:rPr lang="en-US" sz="2400" dirty="0">
                <a:solidFill>
                  <a:schemeClr val="bg1"/>
                </a:solidFill>
              </a:rPr>
              <a:t>The injurious effect upon biographic literature of all such wrenches to the truth, is diffused everywhere. </a:t>
            </a:r>
            <a:r>
              <a:rPr lang="en-US" sz="2400" i="1" dirty="0">
                <a:solidFill>
                  <a:schemeClr val="bg1"/>
                </a:solidFill>
              </a:rPr>
              <a:t>De </a:t>
            </a:r>
            <a:r>
              <a:rPr lang="en-US" sz="2400" i="1" dirty="0" err="1">
                <a:solidFill>
                  <a:schemeClr val="bg1"/>
                </a:solidFill>
              </a:rPr>
              <a:t>Quincey</a:t>
            </a:r>
            <a:r>
              <a:rPr lang="en-US" sz="2400" dirty="0">
                <a:solidFill>
                  <a:schemeClr val="bg1"/>
                </a:solidFill>
              </a:rPr>
              <a:t>.</a:t>
            </a:r>
          </a:p>
          <a:p>
            <a:pPr marL="342900" indent="-342900" eaLnBrk="1" hangingPunct="1">
              <a:spcBef>
                <a:spcPct val="20000"/>
              </a:spcBef>
              <a:spcAft>
                <a:spcPts val="1200"/>
              </a:spcAft>
              <a:buFont typeface="Arial" charset="0"/>
              <a:buChar char="•"/>
            </a:pPr>
            <a:r>
              <a:rPr lang="en-US" sz="2800" dirty="0">
                <a:solidFill>
                  <a:schemeClr val="bg1"/>
                </a:solidFill>
              </a:rPr>
              <a:t>A sprain; an injury by twisting, as in a joint.</a:t>
            </a:r>
            <a:endParaRPr lang="en-US" dirty="0">
              <a:solidFill>
                <a:schemeClr val="bg1"/>
              </a:solidFill>
            </a:endParaRPr>
          </a:p>
        </p:txBody>
      </p:sp>
    </p:spTree>
    <p:extLst>
      <p:ext uri="{BB962C8B-B14F-4D97-AF65-F5344CB8AC3E}">
        <p14:creationId xmlns:p14="http://schemas.microsoft.com/office/powerpoint/2010/main" val="18442686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txBox="1">
            <a:spLocks/>
          </p:cNvSpPr>
          <p:nvPr/>
        </p:nvSpPr>
        <p:spPr bwMode="auto">
          <a:xfrm>
            <a:off x="457200" y="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a:solidFill>
                  <a:schemeClr val="bg1"/>
                </a:solidFill>
              </a:rPr>
              <a:t>The List</a:t>
            </a:r>
          </a:p>
        </p:txBody>
      </p:sp>
      <p:sp>
        <p:nvSpPr>
          <p:cNvPr id="66563" name="Content Placeholder 6"/>
          <p:cNvSpPr>
            <a:spLocks noGrp="1"/>
          </p:cNvSpPr>
          <p:nvPr>
            <p:ph sz="half" idx="1"/>
          </p:nvPr>
        </p:nvSpPr>
        <p:spPr>
          <a:xfrm>
            <a:off x="457200" y="990600"/>
            <a:ext cx="4038600" cy="5410200"/>
          </a:xfrm>
        </p:spPr>
        <p:txBody>
          <a:bodyPr/>
          <a:lstStyle/>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2" action="ppaction://hlinksldjump"/>
              </a:rPr>
              <a:t>1.</a:t>
            </a:r>
            <a:r>
              <a:rPr lang="en-US" dirty="0">
                <a:solidFill>
                  <a:schemeClr val="bg1"/>
                </a:solidFill>
                <a:latin typeface="Century Gothic" charset="0"/>
                <a:ea typeface="ＭＳ Ｐゴシック" charset="0"/>
              </a:rPr>
              <a:t> austere</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3" action="ppaction://hlinksldjump"/>
              </a:rPr>
              <a:t>2.</a:t>
            </a:r>
            <a:r>
              <a:rPr lang="en-US" dirty="0">
                <a:solidFill>
                  <a:schemeClr val="bg1"/>
                </a:solidFill>
                <a:latin typeface="Century Gothic" charset="0"/>
                <a:ea typeface="ＭＳ Ｐゴシック" charset="0"/>
              </a:rPr>
              <a:t> cadence</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4" action="ppaction://hlinksldjump"/>
              </a:rPr>
              <a:t>3.</a:t>
            </a:r>
            <a:r>
              <a:rPr lang="en-US" dirty="0">
                <a:solidFill>
                  <a:schemeClr val="bg1"/>
                </a:solidFill>
                <a:latin typeface="Century Gothic" charset="0"/>
                <a:ea typeface="ＭＳ Ｐゴシック" charset="0"/>
              </a:rPr>
              <a:t> confederate</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5" action="ppaction://hlinksldjump"/>
              </a:rPr>
              <a:t>4.</a:t>
            </a:r>
            <a:r>
              <a:rPr lang="en-US" dirty="0">
                <a:solidFill>
                  <a:schemeClr val="bg1"/>
                </a:solidFill>
                <a:latin typeface="Century Gothic" charset="0"/>
                <a:ea typeface="ＭＳ Ｐゴシック" charset="0"/>
              </a:rPr>
              <a:t> </a:t>
            </a:r>
            <a:r>
              <a:rPr lang="en-US" dirty="0" smtClean="0">
                <a:solidFill>
                  <a:schemeClr val="bg1"/>
                </a:solidFill>
                <a:latin typeface="Century Gothic" charset="0"/>
                <a:ea typeface="ＭＳ Ｐゴシック" charset="0"/>
              </a:rPr>
              <a:t>confine</a:t>
            </a:r>
            <a:endParaRPr lang="en-US" dirty="0">
              <a:solidFill>
                <a:schemeClr val="bg1"/>
              </a:solidFill>
              <a:latin typeface="Century Gothic" charset="0"/>
              <a:ea typeface="ＭＳ Ｐゴシック" charset="0"/>
            </a:endParaRP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6" action="ppaction://hlinksldjump"/>
              </a:rPr>
              <a:t>5.</a:t>
            </a:r>
            <a:r>
              <a:rPr lang="en-US" dirty="0">
                <a:solidFill>
                  <a:schemeClr val="bg1"/>
                </a:solidFill>
                <a:latin typeface="Century Gothic" charset="0"/>
                <a:ea typeface="ＭＳ Ｐゴシック" charset="0"/>
              </a:rPr>
              <a:t> depravity</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7" action="ppaction://hlinksldjump"/>
              </a:rPr>
              <a:t>6.</a:t>
            </a:r>
            <a:r>
              <a:rPr lang="en-US" dirty="0">
                <a:solidFill>
                  <a:schemeClr val="bg1"/>
                </a:solidFill>
                <a:latin typeface="Century Gothic" charset="0"/>
                <a:ea typeface="ＭＳ Ｐゴシック" charset="0"/>
              </a:rPr>
              <a:t> derisive</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8" action="ppaction://hlinksldjump"/>
              </a:rPr>
              <a:t>7.</a:t>
            </a:r>
            <a:r>
              <a:rPr lang="en-US" dirty="0">
                <a:solidFill>
                  <a:schemeClr val="bg1"/>
                </a:solidFill>
                <a:latin typeface="Century Gothic" charset="0"/>
                <a:ea typeface="ＭＳ Ｐゴシック" charset="0"/>
              </a:rPr>
              <a:t> disconcert</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9" action="ppaction://hlinksldjump"/>
              </a:rPr>
              <a:t>8.</a:t>
            </a:r>
            <a:r>
              <a:rPr lang="en-US" dirty="0">
                <a:solidFill>
                  <a:schemeClr val="bg1"/>
                </a:solidFill>
                <a:latin typeface="Century Gothic" charset="0"/>
                <a:ea typeface="ＭＳ Ｐゴシック" charset="0"/>
              </a:rPr>
              <a:t> eloquence</a:t>
            </a:r>
          </a:p>
          <a:p>
            <a:pPr marL="0" indent="0">
              <a:buFont typeface="Arial" charset="0"/>
              <a:buNone/>
            </a:pPr>
            <a:r>
              <a:rPr lang="en-US" dirty="0">
                <a:solidFill>
                  <a:schemeClr val="bg1"/>
                </a:solidFill>
                <a:latin typeface="Century Gothic" charset="0"/>
                <a:ea typeface="ＭＳ Ｐゴシック" charset="0"/>
              </a:rPr>
              <a:t>  </a:t>
            </a:r>
            <a:r>
              <a:rPr lang="en-US" dirty="0">
                <a:solidFill>
                  <a:schemeClr val="bg1"/>
                </a:solidFill>
                <a:latin typeface="Century Gothic" charset="0"/>
                <a:ea typeface="ＭＳ Ｐゴシック" charset="0"/>
                <a:hlinkClick r:id="rId10" action="ppaction://hlinksldjump"/>
              </a:rPr>
              <a:t>9.</a:t>
            </a:r>
            <a:r>
              <a:rPr lang="en-US" dirty="0">
                <a:solidFill>
                  <a:schemeClr val="bg1"/>
                </a:solidFill>
                <a:latin typeface="Century Gothic" charset="0"/>
                <a:ea typeface="ＭＳ Ｐゴシック" charset="0"/>
              </a:rPr>
              <a:t> fabrication</a:t>
            </a:r>
          </a:p>
          <a:p>
            <a:pPr marL="0" indent="0">
              <a:buFont typeface="Arial" charset="0"/>
              <a:buNone/>
            </a:pPr>
            <a:r>
              <a:rPr lang="en-US" dirty="0">
                <a:solidFill>
                  <a:schemeClr val="bg1"/>
                </a:solidFill>
                <a:latin typeface="Century Gothic" charset="0"/>
                <a:ea typeface="ＭＳ Ｐゴシック" charset="0"/>
                <a:hlinkClick r:id="rId11" action="ppaction://hlinksldjump"/>
              </a:rPr>
              <a:t>10.</a:t>
            </a:r>
            <a:r>
              <a:rPr lang="en-US" dirty="0">
                <a:solidFill>
                  <a:schemeClr val="bg1"/>
                </a:solidFill>
                <a:latin typeface="Century Gothic" charset="0"/>
                <a:ea typeface="ＭＳ Ｐゴシック" charset="0"/>
              </a:rPr>
              <a:t> fatigue</a:t>
            </a:r>
            <a:endParaRPr lang="en-US" dirty="0">
              <a:latin typeface="Century Gothic" charset="0"/>
              <a:ea typeface="ＭＳ Ｐゴシック" charset="0"/>
            </a:endParaRPr>
          </a:p>
        </p:txBody>
      </p:sp>
      <p:sp>
        <p:nvSpPr>
          <p:cNvPr id="8" name="Content Placeholder 7"/>
          <p:cNvSpPr>
            <a:spLocks noGrp="1"/>
          </p:cNvSpPr>
          <p:nvPr>
            <p:ph sz="half" idx="2"/>
          </p:nvPr>
        </p:nvSpPr>
        <p:spPr>
          <a:xfrm>
            <a:off x="4648200" y="990600"/>
            <a:ext cx="4038600" cy="5410200"/>
          </a:xfrm>
        </p:spPr>
        <p:txBody>
          <a:bodyPr/>
          <a:lstStyle/>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2" action="ppaction://hlinksldjump"/>
              </a:rPr>
              <a:t>11.</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fester</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3" action="ppaction://hlinksldjump"/>
              </a:rPr>
              <a:t>12.</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fluctuate</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4" action="ppaction://hlinksldjump"/>
              </a:rPr>
              <a:t>13.</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frantic</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5" action="ppaction://hlinksldjump"/>
              </a:rPr>
              <a:t>14.</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goad</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6" action="ppaction://hlinksldjump"/>
              </a:rPr>
              <a:t>15.</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intimate</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7" action="ppaction://hlinksldjump"/>
              </a:rPr>
              <a:t>16.</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lapse</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8" action="ppaction://hlinksldjump"/>
              </a:rPr>
              <a:t>17.</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minion</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19" action="ppaction://hlinksldjump"/>
              </a:rPr>
              <a:t>18.</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piquant</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20" action="ppaction://hlinksldjump"/>
              </a:rPr>
              <a:t>19.</a:t>
            </a:r>
            <a:r>
              <a:rPr lang="en-US" altLang="en-US" dirty="0">
                <a:solidFill>
                  <a:schemeClr val="bg1"/>
                </a:solidFill>
                <a:ea typeface="MS PGothic" panose="020B0600070205080204" pitchFamily="34" charset="-128"/>
              </a:rPr>
              <a:t> </a:t>
            </a:r>
            <a:r>
              <a:rPr lang="en-US" altLang="en-US" dirty="0" err="1" smtClean="0">
                <a:solidFill>
                  <a:schemeClr val="bg1"/>
                </a:solidFill>
                <a:ea typeface="MS PGothic" panose="020B0600070205080204" pitchFamily="34" charset="-128"/>
              </a:rPr>
              <a:t>tantalise</a:t>
            </a:r>
            <a:endParaRPr lang="en-US" altLang="en-US" dirty="0">
              <a:solidFill>
                <a:schemeClr val="bg1"/>
              </a:solidFill>
              <a:ea typeface="MS PGothic" panose="020B0600070205080204" pitchFamily="34" charset="-128"/>
            </a:endParaRPr>
          </a:p>
          <a:p>
            <a:pPr marL="0" indent="0">
              <a:buFont typeface="Arial" panose="020B0604020202020204" pitchFamily="34" charset="0"/>
              <a:buNone/>
              <a:defRPr/>
            </a:pPr>
            <a:r>
              <a:rPr lang="en-US" altLang="en-US" dirty="0">
                <a:solidFill>
                  <a:schemeClr val="bg1"/>
                </a:solidFill>
                <a:ea typeface="MS PGothic" panose="020B0600070205080204" pitchFamily="34" charset="-128"/>
                <a:hlinkClick r:id="rId21" action="ppaction://hlinksldjump"/>
              </a:rPr>
              <a:t>20.</a:t>
            </a:r>
            <a:r>
              <a:rPr lang="en-US" altLang="en-US" dirty="0">
                <a:solidFill>
                  <a:schemeClr val="bg1"/>
                </a:solidFill>
                <a:ea typeface="MS PGothic" panose="020B0600070205080204" pitchFamily="34" charset="-128"/>
              </a:rPr>
              <a:t> </a:t>
            </a:r>
            <a:r>
              <a:rPr lang="en-US" altLang="en-US" dirty="0" smtClean="0">
                <a:solidFill>
                  <a:schemeClr val="bg1"/>
                </a:solidFill>
                <a:ea typeface="MS PGothic" panose="020B0600070205080204" pitchFamily="34" charset="-128"/>
              </a:rPr>
              <a:t>wrench</a:t>
            </a:r>
            <a:endParaRPr lang="en-US" altLang="en-US" dirty="0">
              <a:solidFill>
                <a:schemeClr val="bg1"/>
              </a:solidFill>
              <a:ea typeface="MS PGothic" panose="020B0600070205080204" pitchFamily="34" charset="-128"/>
            </a:endParaRPr>
          </a:p>
          <a:p>
            <a:pPr>
              <a:buFont typeface="Arial" panose="020B0604020202020204" pitchFamily="34" charset="0"/>
              <a:buChar char="•"/>
              <a:defRPr/>
            </a:pPr>
            <a:endParaRPr lang="en-US" dirty="0">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solidFill>
                  <a:schemeClr val="bg1"/>
                </a:solidFill>
                <a:latin typeface="Century Gothic" charset="0"/>
                <a:ea typeface="ＭＳ Ｐゴシック" charset="0"/>
              </a:rPr>
              <a:t>Works Cited</a:t>
            </a:r>
          </a:p>
        </p:txBody>
      </p:sp>
      <p:sp>
        <p:nvSpPr>
          <p:cNvPr id="67587" name="Content Placeholder 2"/>
          <p:cNvSpPr>
            <a:spLocks noGrp="1"/>
          </p:cNvSpPr>
          <p:nvPr>
            <p:ph idx="1"/>
          </p:nvPr>
        </p:nvSpPr>
        <p:spPr/>
        <p:txBody>
          <a:bodyPr/>
          <a:lstStyle/>
          <a:p>
            <a:pPr marL="458788" indent="-458788">
              <a:buFont typeface="Arial" charset="0"/>
              <a:buNone/>
            </a:pPr>
            <a:r>
              <a:rPr lang="en-US" i="1">
                <a:solidFill>
                  <a:schemeClr val="bg1"/>
                </a:solidFill>
                <a:latin typeface="Century Gothic" charset="0"/>
                <a:ea typeface="ＭＳ Ｐゴシック" charset="0"/>
              </a:rPr>
              <a:t>The ARTFL Project</a:t>
            </a:r>
            <a:r>
              <a:rPr lang="en-US">
                <a:solidFill>
                  <a:schemeClr val="bg1"/>
                </a:solidFill>
                <a:latin typeface="Century Gothic" charset="0"/>
                <a:ea typeface="ＭＳ Ｐゴシック" charset="0"/>
              </a:rPr>
              <a:t>.  The University of Chicago, n.d.  Web.  8 Aug. 2014.</a:t>
            </a:r>
            <a:endParaRPr lang="en-US" i="1">
              <a:solidFill>
                <a:schemeClr val="bg1"/>
              </a:solidFill>
              <a:latin typeface="Century Gothic" charset="0"/>
              <a:ea typeface="ＭＳ Ｐゴシック" charset="0"/>
            </a:endParaRPr>
          </a:p>
          <a:p>
            <a:pPr marL="458788" indent="-458788">
              <a:buFont typeface="Arial" charset="0"/>
              <a:buNone/>
            </a:pPr>
            <a:r>
              <a:rPr lang="en-US">
                <a:solidFill>
                  <a:schemeClr val="bg1"/>
                </a:solidFill>
                <a:latin typeface="Century Gothic" charset="0"/>
                <a:ea typeface="ＭＳ Ｐゴシック" charset="0"/>
              </a:rPr>
              <a:t>King, Laurie R.  </a:t>
            </a:r>
            <a:r>
              <a:rPr lang="en-US" i="1">
                <a:solidFill>
                  <a:schemeClr val="bg1"/>
                </a:solidFill>
                <a:latin typeface="Century Gothic" charset="0"/>
                <a:ea typeface="ＭＳ Ｐゴシック" charset="0"/>
              </a:rPr>
              <a:t>The Beekeeper’s Apprentice:  or, On the Segregation of the Queen</a:t>
            </a:r>
            <a:r>
              <a:rPr lang="en-US">
                <a:solidFill>
                  <a:schemeClr val="bg1"/>
                </a:solidFill>
                <a:latin typeface="Century Gothic" charset="0"/>
                <a:ea typeface="ＭＳ Ｐゴシック" charset="0"/>
              </a:rPr>
              <a:t>.  New York:  Picador, 2014.  Kindle file.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3"/>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86000" y="914400"/>
            <a:ext cx="45720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8611" name="Title 1"/>
          <p:cNvSpPr>
            <a:spLocks noGrp="1"/>
          </p:cNvSpPr>
          <p:nvPr>
            <p:ph type="title"/>
          </p:nvPr>
        </p:nvSpPr>
        <p:spPr>
          <a:xfrm>
            <a:off x="457200" y="4572000"/>
            <a:ext cx="8229600" cy="1143000"/>
          </a:xfrm>
        </p:spPr>
        <p:txBody>
          <a:bodyPr/>
          <a:lstStyle/>
          <a:p>
            <a:r>
              <a:rPr lang="en-US" sz="2400">
                <a:latin typeface="Century Gothic" charset="0"/>
                <a:ea typeface="ＭＳ Ｐゴシック" charset="0"/>
              </a:rPr>
              <a:t>green.ink.collaborations@gmail.com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29463" y="1051725"/>
            <a:ext cx="4016737"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2</a:t>
            </a:r>
            <a:r>
              <a:rPr lang="en-US" sz="2200" i="1" baseline="30000" dirty="0" smtClean="0">
                <a:solidFill>
                  <a:srgbClr val="FFFFFF"/>
                </a:solidFill>
                <a:latin typeface="Century Gothic" charset="0"/>
                <a:ea typeface="ＭＳ Ｐゴシック" charset="0"/>
                <a:cs typeface="ＭＳ Ｐゴシック" charset="0"/>
              </a:rPr>
              <a:t>nd</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197082" y="274320"/>
            <a:ext cx="2856656" cy="769441"/>
          </a:xfrm>
          <a:prstGeom prst="rect">
            <a:avLst/>
          </a:prstGeom>
        </p:spPr>
        <p:txBody>
          <a:bodyPr wrap="none" tIns="45720" rIns="182880" anchor="t">
            <a:spAutoFit/>
          </a:bodyPr>
          <a:lstStyle/>
          <a:p>
            <a:pPr algn="r"/>
            <a:r>
              <a:rPr lang="en-US" sz="4400" dirty="0">
                <a:solidFill>
                  <a:schemeClr val="bg1"/>
                </a:solidFill>
                <a:latin typeface="Century Gothic" charset="0"/>
              </a:rPr>
              <a:t>cadence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533400" y="1828800"/>
            <a:ext cx="82296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000" dirty="0"/>
              <a:t>In the course of this speech his voice had grown harder, colder, and his lips curled over her name as if he were pronouncing an obscenity. The relentless </a:t>
            </a:r>
            <a:r>
              <a:rPr lang="en-US" sz="4000" b="1" dirty="0">
                <a:solidFill>
                  <a:srgbClr val="008001"/>
                </a:solidFill>
              </a:rPr>
              <a:t>cadence</a:t>
            </a:r>
            <a:r>
              <a:rPr lang="en-US" sz="4000" dirty="0"/>
              <a:t> of his words </a:t>
            </a:r>
            <a:endParaRPr lang="en-US" sz="4000" dirty="0" smtClean="0"/>
          </a:p>
          <a:p>
            <a:pPr algn="ctr" eaLnBrk="1" hangingPunct="1"/>
            <a:r>
              <a:rPr lang="en-US" sz="4000" dirty="0" smtClean="0"/>
              <a:t>went </a:t>
            </a:r>
            <a:r>
              <a:rPr lang="en-US" sz="4000" dirty="0"/>
              <a:t>on, and on.</a:t>
            </a:r>
            <a:endParaRPr lang="en-US" sz="4000" dirty="0">
              <a:solidFill>
                <a:schemeClr val="bg1"/>
              </a:solidFill>
            </a:endParaRPr>
          </a:p>
        </p:txBody>
      </p:sp>
    </p:spTree>
    <p:extLst>
      <p:ext uri="{BB962C8B-B14F-4D97-AF65-F5344CB8AC3E}">
        <p14:creationId xmlns:p14="http://schemas.microsoft.com/office/powerpoint/2010/main" val="3929821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31748" y="1051725"/>
            <a:ext cx="3812166"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2</a:t>
            </a:r>
            <a:r>
              <a:rPr lang="en-US" sz="2200" i="1" baseline="30000" dirty="0" smtClean="0">
                <a:solidFill>
                  <a:srgbClr val="FFFFFF"/>
                </a:solidFill>
                <a:latin typeface="Century Gothic" charset="0"/>
                <a:ea typeface="ＭＳ Ｐゴシック" charset="0"/>
                <a:cs typeface="ＭＳ Ｐゴシック" charset="0"/>
              </a:rPr>
              <a:t>nd</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6197082" y="274320"/>
            <a:ext cx="2856656" cy="769441"/>
          </a:xfrm>
          <a:prstGeom prst="rect">
            <a:avLst/>
          </a:prstGeom>
        </p:spPr>
        <p:txBody>
          <a:bodyPr wrap="none" tIns="45720" rIns="182880" anchor="t">
            <a:spAutoFit/>
          </a:bodyPr>
          <a:lstStyle/>
          <a:p>
            <a:pPr algn="r"/>
            <a:r>
              <a:rPr lang="en-US" sz="4400" dirty="0">
                <a:solidFill>
                  <a:schemeClr val="bg1"/>
                </a:solidFill>
                <a:latin typeface="Century Gothic" charset="0"/>
              </a:rPr>
              <a:t>cadence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2057400"/>
            <a:ext cx="8229600" cy="4355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A fall of the voice in reading or speaking, especially at the end of a sentence.</a:t>
            </a:r>
          </a:p>
          <a:p>
            <a:pPr marL="342900" indent="-342900" eaLnBrk="1" hangingPunct="1">
              <a:spcBef>
                <a:spcPct val="20000"/>
              </a:spcBef>
              <a:spcAft>
                <a:spcPts val="1200"/>
              </a:spcAft>
              <a:buFont typeface="Arial" charset="0"/>
              <a:buChar char="•"/>
            </a:pPr>
            <a:r>
              <a:rPr lang="en-US" sz="2800" dirty="0">
                <a:solidFill>
                  <a:schemeClr val="bg1"/>
                </a:solidFill>
              </a:rPr>
              <a:t>A rhythmical modulation of the voice or of any sound; as, music of bells in cadence sweet.</a:t>
            </a:r>
          </a:p>
          <a:p>
            <a:pPr marL="742950" lvl="1" indent="-285750" eaLnBrk="1" hangingPunct="1">
              <a:spcBef>
                <a:spcPct val="20000"/>
              </a:spcBef>
              <a:spcAft>
                <a:spcPts val="1200"/>
              </a:spcAft>
              <a:buFont typeface="Arial" charset="0"/>
              <a:buChar char="–"/>
            </a:pPr>
            <a:r>
              <a:rPr lang="en-US" sz="2400" dirty="0" smtClean="0">
                <a:solidFill>
                  <a:schemeClr val="bg1"/>
                </a:solidFill>
              </a:rPr>
              <a:t>The </a:t>
            </a:r>
            <a:r>
              <a:rPr lang="en-US" sz="2400" dirty="0">
                <a:solidFill>
                  <a:schemeClr val="bg1"/>
                </a:solidFill>
              </a:rPr>
              <a:t>accents . . . were in passion's </a:t>
            </a:r>
            <a:r>
              <a:rPr lang="en-US" sz="2400" dirty="0" err="1">
                <a:solidFill>
                  <a:schemeClr val="bg1"/>
                </a:solidFill>
              </a:rPr>
              <a:t>tenderest</a:t>
            </a:r>
            <a:r>
              <a:rPr lang="en-US" sz="2400" dirty="0">
                <a:solidFill>
                  <a:schemeClr val="bg1"/>
                </a:solidFill>
              </a:rPr>
              <a:t> cadence. </a:t>
            </a:r>
            <a:r>
              <a:rPr lang="en-US" sz="2400" i="1" dirty="0">
                <a:solidFill>
                  <a:schemeClr val="bg1"/>
                </a:solidFill>
              </a:rPr>
              <a:t>Sir W. Scott</a:t>
            </a:r>
            <a:r>
              <a:rPr lang="en-US" sz="2400" dirty="0">
                <a:solidFill>
                  <a:schemeClr val="bg1"/>
                </a:solidFill>
              </a:rPr>
              <a:t>.</a:t>
            </a:r>
          </a:p>
          <a:p>
            <a:pPr marL="342900" indent="-342900" eaLnBrk="1" hangingPunct="1">
              <a:spcBef>
                <a:spcPct val="20000"/>
              </a:spcBef>
              <a:spcAft>
                <a:spcPts val="1200"/>
              </a:spcAft>
              <a:buFont typeface="Arial" charset="0"/>
              <a:buChar char="•"/>
            </a:pPr>
            <a:r>
              <a:rPr lang="en-US" sz="2800" dirty="0">
                <a:solidFill>
                  <a:schemeClr val="bg1"/>
                </a:solidFill>
              </a:rPr>
              <a:t>Rhythmical flow of language, in prose or verse</a:t>
            </a:r>
            <a:r>
              <a:rPr lang="en-US" sz="2800" dirty="0" smtClean="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3706563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8530" y="1051725"/>
            <a:ext cx="3958603"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3</a:t>
            </a:r>
            <a:r>
              <a:rPr lang="en-US" sz="2200" i="1" baseline="30000" dirty="0" smtClean="0">
                <a:solidFill>
                  <a:srgbClr val="FFFFFF"/>
                </a:solidFill>
                <a:latin typeface="Century Gothic" charset="0"/>
                <a:ea typeface="ＭＳ Ｐゴシック" charset="0"/>
                <a:cs typeface="ＭＳ Ｐゴシック" charset="0"/>
              </a:rPr>
              <a:t>rd</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5287878" y="274320"/>
            <a:ext cx="3765860" cy="769441"/>
          </a:xfrm>
          <a:prstGeom prst="rect">
            <a:avLst/>
          </a:prstGeom>
        </p:spPr>
        <p:txBody>
          <a:bodyPr wrap="none" tIns="45720" rIns="182880" anchor="t">
            <a:spAutoFit/>
          </a:bodyPr>
          <a:lstStyle/>
          <a:p>
            <a:pPr algn="r"/>
            <a:r>
              <a:rPr lang="en-US" sz="4400" dirty="0">
                <a:solidFill>
                  <a:schemeClr val="bg1"/>
                </a:solidFill>
                <a:latin typeface="Century Gothic" charset="0"/>
              </a:rPr>
              <a:t>confederate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457200" y="1828800"/>
            <a:ext cx="82296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On the next clear night he would fail to administer the antidote, cloister himself up with his master, and slip up to the roof to signal the results of his spying to a </a:t>
            </a:r>
            <a:r>
              <a:rPr lang="en-US" sz="4400" b="1" dirty="0">
                <a:solidFill>
                  <a:srgbClr val="008001"/>
                </a:solidFill>
              </a:rPr>
              <a:t>confederate</a:t>
            </a:r>
            <a:r>
              <a:rPr lang="en-US" sz="4400" dirty="0"/>
              <a:t> on the coast.</a:t>
            </a:r>
            <a:endParaRPr lang="en-US" sz="4400" dirty="0">
              <a:solidFill>
                <a:schemeClr val="bg1"/>
              </a:solidFill>
            </a:endParaRPr>
          </a:p>
        </p:txBody>
      </p:sp>
    </p:spTree>
    <p:extLst>
      <p:ext uri="{BB962C8B-B14F-4D97-AF65-F5344CB8AC3E}">
        <p14:creationId xmlns:p14="http://schemas.microsoft.com/office/powerpoint/2010/main" val="2025962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60815" y="1051725"/>
            <a:ext cx="3754032"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3</a:t>
            </a:r>
            <a:r>
              <a:rPr lang="en-US" sz="2200" i="1" baseline="30000" dirty="0" smtClean="0">
                <a:solidFill>
                  <a:srgbClr val="FFFFFF"/>
                </a:solidFill>
                <a:latin typeface="Century Gothic" charset="0"/>
                <a:ea typeface="ＭＳ Ｐゴシック" charset="0"/>
                <a:cs typeface="ＭＳ Ｐゴシック" charset="0"/>
              </a:rPr>
              <a:t>rd</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 definitions</a:t>
            </a:r>
            <a:endParaRPr lang="en-US" dirty="0"/>
          </a:p>
        </p:txBody>
      </p:sp>
      <p:sp>
        <p:nvSpPr>
          <p:cNvPr id="7" name="Rectangle 6"/>
          <p:cNvSpPr/>
          <p:nvPr/>
        </p:nvSpPr>
        <p:spPr>
          <a:xfrm>
            <a:off x="5287878" y="274320"/>
            <a:ext cx="3765860" cy="769441"/>
          </a:xfrm>
          <a:prstGeom prst="rect">
            <a:avLst/>
          </a:prstGeom>
        </p:spPr>
        <p:txBody>
          <a:bodyPr wrap="none" tIns="45720" rIns="182880" anchor="t">
            <a:spAutoFit/>
          </a:bodyPr>
          <a:lstStyle/>
          <a:p>
            <a:pPr algn="r"/>
            <a:r>
              <a:rPr lang="en-US" sz="4400" dirty="0">
                <a:solidFill>
                  <a:schemeClr val="bg1"/>
                </a:solidFill>
                <a:latin typeface="Century Gothic" charset="0"/>
              </a:rPr>
              <a:t>confederate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p:nvSpPr>
        <p:spPr bwMode="auto">
          <a:xfrm>
            <a:off x="0" y="6488113"/>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800" i="1" dirty="0">
                <a:solidFill>
                  <a:schemeClr val="bg1"/>
                </a:solidFill>
                <a:latin typeface="Century Gothic" charset="0"/>
                <a:hlinkClick r:id="rId2" action="ppaction://hlinksldjump"/>
              </a:rPr>
              <a:t>Go back to the </a:t>
            </a:r>
            <a:r>
              <a:rPr lang="en-US" sz="1800" b="1" dirty="0">
                <a:solidFill>
                  <a:schemeClr val="bg1"/>
                </a:solidFill>
                <a:latin typeface="Century Gothic" charset="0"/>
                <a:hlinkClick r:id="rId2" action="ppaction://hlinksldjump"/>
              </a:rPr>
              <a:t>The List </a:t>
            </a:r>
            <a:r>
              <a:rPr lang="en-US" sz="1800" i="1" dirty="0">
                <a:solidFill>
                  <a:schemeClr val="bg1"/>
                </a:solidFill>
                <a:latin typeface="Century Gothic" charset="0"/>
                <a:hlinkClick r:id="rId2" action="ppaction://hlinksldjump"/>
              </a:rPr>
              <a:t>of words</a:t>
            </a:r>
            <a:r>
              <a:rPr lang="en-US" sz="1800" i="1" dirty="0">
                <a:solidFill>
                  <a:schemeClr val="bg1"/>
                </a:solidFill>
                <a:latin typeface="Century Gothic" charset="0"/>
              </a:rPr>
              <a:t>.</a:t>
            </a:r>
          </a:p>
        </p:txBody>
      </p:sp>
      <p:sp>
        <p:nvSpPr>
          <p:cNvPr id="9" name="Content Placeholder 2"/>
          <p:cNvSpPr txBox="1">
            <a:spLocks/>
          </p:cNvSpPr>
          <p:nvPr/>
        </p:nvSpPr>
        <p:spPr bwMode="auto">
          <a:xfrm>
            <a:off x="457200" y="1676401"/>
            <a:ext cx="82296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marL="342900" indent="-342900" eaLnBrk="1" hangingPunct="1">
              <a:spcBef>
                <a:spcPct val="20000"/>
              </a:spcBef>
              <a:spcAft>
                <a:spcPts val="1200"/>
              </a:spcAft>
              <a:buFont typeface="Arial" charset="0"/>
              <a:buChar char="•"/>
            </a:pPr>
            <a:r>
              <a:rPr lang="en-US" sz="2800" dirty="0">
                <a:solidFill>
                  <a:schemeClr val="bg1"/>
                </a:solidFill>
              </a:rPr>
              <a:t>United in a league; allied by treaty; engaged in a confederacy; banded together; allied.</a:t>
            </a:r>
          </a:p>
          <a:p>
            <a:pPr marL="342900" indent="-342900" eaLnBrk="1" hangingPunct="1">
              <a:spcBef>
                <a:spcPct val="20000"/>
              </a:spcBef>
              <a:spcAft>
                <a:spcPts val="1200"/>
              </a:spcAft>
              <a:buFont typeface="Arial" charset="0"/>
              <a:buChar char="•"/>
            </a:pPr>
            <a:r>
              <a:rPr lang="en-US" sz="2800" dirty="0" smtClean="0">
                <a:solidFill>
                  <a:schemeClr val="bg1"/>
                </a:solidFill>
              </a:rPr>
              <a:t>(</a:t>
            </a:r>
            <a:r>
              <a:rPr lang="en-US" sz="2800" dirty="0">
                <a:solidFill>
                  <a:schemeClr val="bg1"/>
                </a:solidFill>
              </a:rPr>
              <a:t>Amer. Hist.) Of or pertaining to the government of the eleven Southern States of the United States which (1860-1865) attempted to establish an independent nation styled the Confederate States of America; as, the Confederate congress; Confederate money.</a:t>
            </a:r>
            <a:endParaRPr lang="en-US" sz="2400" dirty="0">
              <a:solidFill>
                <a:schemeClr val="bg1"/>
              </a:solidFill>
            </a:endParaRPr>
          </a:p>
        </p:txBody>
      </p:sp>
    </p:spTree>
    <p:extLst>
      <p:ext uri="{BB962C8B-B14F-4D97-AF65-F5344CB8AC3E}">
        <p14:creationId xmlns:p14="http://schemas.microsoft.com/office/powerpoint/2010/main" val="1947607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62020" y="1051725"/>
            <a:ext cx="3951623" cy="430887"/>
          </a:xfrm>
          <a:prstGeom prst="rect">
            <a:avLst/>
          </a:prstGeom>
        </p:spPr>
        <p:txBody>
          <a:bodyPr wrap="none" rIns="182880" anchor="t" anchorCtr="0">
            <a:spAutoFit/>
          </a:bodyPr>
          <a:lstStyle/>
          <a:p>
            <a:pPr algn="ctr"/>
            <a:r>
              <a:rPr lang="en-US" sz="2200" i="1" dirty="0">
                <a:solidFill>
                  <a:srgbClr val="FFFFFF"/>
                </a:solidFill>
                <a:latin typeface="Century Gothic" charset="0"/>
                <a:ea typeface="ＭＳ Ｐゴシック" charset="0"/>
                <a:cs typeface="ＭＳ Ｐゴシック" charset="0"/>
              </a:rPr>
              <a:t>the </a:t>
            </a:r>
            <a:r>
              <a:rPr lang="en-US" sz="2200" i="1" dirty="0" smtClean="0">
                <a:solidFill>
                  <a:srgbClr val="FFFFFF"/>
                </a:solidFill>
                <a:latin typeface="Century Gothic" charset="0"/>
                <a:ea typeface="ＭＳ Ｐゴシック" charset="0"/>
                <a:cs typeface="ＭＳ Ｐゴシック" charset="0"/>
              </a:rPr>
              <a:t> 4</a:t>
            </a:r>
            <a:r>
              <a:rPr lang="en-US" sz="2200" i="1" baseline="30000" dirty="0" smtClean="0">
                <a:solidFill>
                  <a:srgbClr val="FFFFFF"/>
                </a:solidFill>
                <a:latin typeface="Century Gothic" charset="0"/>
                <a:ea typeface="ＭＳ Ｐゴシック" charset="0"/>
                <a:cs typeface="ＭＳ Ｐゴシック" charset="0"/>
              </a:rPr>
              <a:t>th</a:t>
            </a:r>
            <a:r>
              <a:rPr lang="en-US" sz="2200" i="1" dirty="0" smtClean="0">
                <a:solidFill>
                  <a:srgbClr val="FFFFFF"/>
                </a:solidFill>
                <a:latin typeface="Century Gothic" charset="0"/>
                <a:ea typeface="ＭＳ Ｐゴシック" charset="0"/>
                <a:cs typeface="ＭＳ Ｐゴシック" charset="0"/>
              </a:rPr>
              <a:t> </a:t>
            </a:r>
            <a:r>
              <a:rPr lang="en-US" sz="2200" i="1" dirty="0">
                <a:solidFill>
                  <a:srgbClr val="FFFFFF"/>
                </a:solidFill>
                <a:latin typeface="Century Gothic" charset="0"/>
                <a:ea typeface="ＭＳ Ｐゴシック" charset="0"/>
                <a:cs typeface="ＭＳ Ｐゴシック" charset="0"/>
              </a:rPr>
              <a:t>word – </a:t>
            </a:r>
            <a:r>
              <a:rPr lang="en-US" sz="2200" i="1" dirty="0" smtClean="0">
                <a:solidFill>
                  <a:srgbClr val="FFFFFF"/>
                </a:solidFill>
                <a:latin typeface="Century Gothic" charset="0"/>
                <a:ea typeface="ＭＳ Ｐゴシック" charset="0"/>
                <a:cs typeface="ＭＳ Ｐゴシック" charset="0"/>
              </a:rPr>
              <a:t>an example</a:t>
            </a:r>
            <a:endParaRPr lang="en-US" dirty="0"/>
          </a:p>
        </p:txBody>
      </p:sp>
      <p:sp>
        <p:nvSpPr>
          <p:cNvPr id="7" name="Rectangle 6"/>
          <p:cNvSpPr/>
          <p:nvPr/>
        </p:nvSpPr>
        <p:spPr>
          <a:xfrm>
            <a:off x="6697143" y="274320"/>
            <a:ext cx="2356595" cy="769441"/>
          </a:xfrm>
          <a:prstGeom prst="rect">
            <a:avLst/>
          </a:prstGeom>
        </p:spPr>
        <p:txBody>
          <a:bodyPr wrap="none" tIns="45720" rIns="182880" anchor="t">
            <a:spAutoFit/>
          </a:bodyPr>
          <a:lstStyle/>
          <a:p>
            <a:pPr algn="r"/>
            <a:r>
              <a:rPr lang="en-US" sz="4400" dirty="0" smtClean="0">
                <a:solidFill>
                  <a:schemeClr val="bg1"/>
                </a:solidFill>
                <a:latin typeface="Century Gothic" charset="0"/>
              </a:rPr>
              <a:t>confine</a:t>
            </a:r>
            <a:endParaRPr lang="en-US" dirty="0"/>
          </a:p>
        </p:txBody>
      </p:sp>
      <p:cxnSp>
        <p:nvCxnSpPr>
          <p:cNvPr id="8" name="Straight Connector 7"/>
          <p:cNvCxnSpPr/>
          <p:nvPr/>
        </p:nvCxnSpPr>
        <p:spPr>
          <a:xfrm>
            <a:off x="0" y="1600200"/>
            <a:ext cx="9144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bwMode="auto">
          <a:xfrm>
            <a:off x="381000" y="1752600"/>
            <a:ext cx="82296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entury Gothic" charset="0"/>
                <a:ea typeface="ＭＳ Ｐゴシック" charset="0"/>
                <a:cs typeface="ＭＳ Ｐゴシック" charset="0"/>
              </a:defRPr>
            </a:lvl1pPr>
            <a:lvl2pPr>
              <a:defRPr sz="2800">
                <a:solidFill>
                  <a:schemeClr val="tx1"/>
                </a:solidFill>
                <a:latin typeface="Century Gothic" charset="0"/>
                <a:ea typeface="ＭＳ Ｐゴシック" charset="0"/>
              </a:defRPr>
            </a:lvl2pPr>
            <a:lvl3pPr>
              <a:defRPr sz="2400">
                <a:solidFill>
                  <a:schemeClr val="tx1"/>
                </a:solidFill>
                <a:latin typeface="Century Gothic" charset="0"/>
                <a:ea typeface="ＭＳ Ｐゴシック" charset="0"/>
              </a:defRPr>
            </a:lvl3pPr>
            <a:lvl4pPr>
              <a:defRPr sz="2000">
                <a:solidFill>
                  <a:schemeClr val="tx1"/>
                </a:solidFill>
                <a:latin typeface="Century Gothic" charset="0"/>
                <a:ea typeface="ＭＳ Ｐゴシック" charset="0"/>
              </a:defRPr>
            </a:lvl4pPr>
            <a:lvl5pPr>
              <a:defRPr sz="2000">
                <a:solidFill>
                  <a:schemeClr val="tx1"/>
                </a:solidFill>
                <a:latin typeface="Century Gothic" charset="0"/>
                <a:ea typeface="ＭＳ Ｐゴシック" charset="0"/>
              </a:defRPr>
            </a:lvl5pPr>
            <a:lvl6pPr fontAlgn="base">
              <a:spcAft>
                <a:spcPct val="0"/>
              </a:spcAft>
              <a:buFont typeface="Arial" charset="0"/>
              <a:buChar char="»"/>
              <a:defRPr sz="2000">
                <a:solidFill>
                  <a:schemeClr val="tx1"/>
                </a:solidFill>
                <a:latin typeface="Century Gothic" charset="0"/>
                <a:ea typeface="ＭＳ Ｐゴシック" charset="0"/>
              </a:defRPr>
            </a:lvl6pPr>
            <a:lvl7pPr fontAlgn="base">
              <a:spcAft>
                <a:spcPct val="0"/>
              </a:spcAft>
              <a:buFont typeface="Arial" charset="0"/>
              <a:buChar char="»"/>
              <a:defRPr sz="2000">
                <a:solidFill>
                  <a:schemeClr val="tx1"/>
                </a:solidFill>
                <a:latin typeface="Century Gothic" charset="0"/>
                <a:ea typeface="ＭＳ Ｐゴシック" charset="0"/>
              </a:defRPr>
            </a:lvl7pPr>
            <a:lvl8pPr fontAlgn="base">
              <a:spcAft>
                <a:spcPct val="0"/>
              </a:spcAft>
              <a:buFont typeface="Arial" charset="0"/>
              <a:buChar char="»"/>
              <a:defRPr sz="2000">
                <a:solidFill>
                  <a:schemeClr val="tx1"/>
                </a:solidFill>
                <a:latin typeface="Century Gothic" charset="0"/>
                <a:ea typeface="ＭＳ Ｐゴシック" charset="0"/>
              </a:defRPr>
            </a:lvl8pPr>
            <a:lvl9pPr fontAlgn="base">
              <a:spcAft>
                <a:spcPct val="0"/>
              </a:spcAft>
              <a:buFont typeface="Arial" charset="0"/>
              <a:buChar char="»"/>
              <a:defRPr sz="2000">
                <a:solidFill>
                  <a:schemeClr val="tx1"/>
                </a:solidFill>
                <a:latin typeface="Century Gothic" charset="0"/>
                <a:ea typeface="ＭＳ Ｐゴシック" charset="0"/>
              </a:defRPr>
            </a:lvl9pPr>
          </a:lstStyle>
          <a:p>
            <a:pPr algn="ctr" eaLnBrk="1" hangingPunct="1"/>
            <a:r>
              <a:rPr lang="en-US" sz="4400" dirty="0"/>
              <a:t>(I shuddered here at the thought of being </a:t>
            </a:r>
            <a:r>
              <a:rPr lang="en-US" sz="4400" b="1" dirty="0">
                <a:solidFill>
                  <a:srgbClr val="008001"/>
                </a:solidFill>
              </a:rPr>
              <a:t>confined</a:t>
            </a:r>
            <a:r>
              <a:rPr lang="en-US" sz="4400" dirty="0"/>
              <a:t> with Holmes in the Storage Room for any length of time.)</a:t>
            </a:r>
            <a:endParaRPr lang="en-US" sz="4400" dirty="0">
              <a:solidFill>
                <a:schemeClr val="bg1"/>
              </a:solidFill>
            </a:endParaRPr>
          </a:p>
        </p:txBody>
      </p:sp>
    </p:spTree>
    <p:extLst>
      <p:ext uri="{BB962C8B-B14F-4D97-AF65-F5344CB8AC3E}">
        <p14:creationId xmlns:p14="http://schemas.microsoft.com/office/powerpoint/2010/main" val="57230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lson Classic">
  <a:themeElements>
    <a:clrScheme name="Wilson Classic">
      <a:dk1>
        <a:srgbClr val="FFFFFF"/>
      </a:dk1>
      <a:lt1>
        <a:srgbClr val="FFFFFF"/>
      </a:lt1>
      <a:dk2>
        <a:srgbClr val="181818"/>
      </a:dk2>
      <a:lt2>
        <a:srgbClr val="181818"/>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Century Gothic">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ilson Classic" id="{BA01DA1A-552F-4506-8707-1E2D30685BCC}" vid="{BB974A85-1A60-4AD6-B7C9-D39A594672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Wilson Classic</Template>
  <TotalTime>22237</TotalTime>
  <Words>2534</Words>
  <Application>Microsoft Office PowerPoint</Application>
  <PresentationFormat>On-screen Show (4:3)</PresentationFormat>
  <Paragraphs>240</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MS PGothic</vt:lpstr>
      <vt:lpstr>MS PGothic</vt:lpstr>
      <vt:lpstr>Arial</vt:lpstr>
      <vt:lpstr>Calibri</vt:lpstr>
      <vt:lpstr>Century Gothic</vt:lpstr>
      <vt:lpstr>Wilson Classic</vt:lpstr>
      <vt:lpstr>Beekeeper’s Vocabulary Section Five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Works Cited</vt:lpstr>
      <vt:lpstr>green.ink.collaborations@gmail.com</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dc:title>
  <dc:creator>Jake Wilson</dc:creator>
  <cp:lastModifiedBy>Jake Wilson</cp:lastModifiedBy>
  <cp:revision>474</cp:revision>
  <dcterms:created xsi:type="dcterms:W3CDTF">2012-08-23T12:10:49Z</dcterms:created>
  <dcterms:modified xsi:type="dcterms:W3CDTF">2015-04-05T16:06:53Z</dcterms:modified>
</cp:coreProperties>
</file>